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9144000" cy="6858000" type="screen4x3"/>
  <p:notesSz cx="6858000" cy="9144000"/>
  <p:embeddedFontLst>
    <p:embeddedFont>
      <p:font typeface="Calibri" pitchFamily="34" charset="0"/>
      <p:regular r:id="rId28"/>
      <p:bold r:id="rId29"/>
      <p:italic r:id="rId30"/>
      <p:boldItalic r:id="rId31"/>
    </p:embeddedFont>
    <p:embeddedFont>
      <p:font typeface="Source Sans Pro" charset="0"/>
      <p:regular r:id="rId32"/>
      <p:bold r:id="rId33"/>
      <p:italic r:id="rId34"/>
      <p:boldItalic r:id="rId35"/>
    </p:embeddedFont>
    <p:embeddedFont>
      <p:font typeface="Libre Baskerville"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83D1511-11C6-46DD-9015-BA6C72F6818D}">
  <a:tblStyle styleId="{283D1511-11C6-46DD-9015-BA6C72F6818D}"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00170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98" name="Google Shape;98;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2aa40a421_4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52aa40a421_4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2aa40a421_2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2aa40a421_2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52aa40a421_2_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2aa40a421_4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52aa40a421_4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2aa40a421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2aa40a421_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52aa40a421_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2aa40a421_2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2aa40a421_2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52aa40a421_2_1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2aa40a421_5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2aa40a421_5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52aa40a421_5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aa40a421_6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aa40a421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52aa40a421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2aa40a421_5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2aa40a421_5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52aa40a421_5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aa40a421_5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aa40a421_5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aa40a421_5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2aa40a421_5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2aa40a421_5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52aa40a421_5_1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2ac753fa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52ac753fa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2ac753fae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52ac753fa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2aa40a421_7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52aa40a421_7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2afd319b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2afd319b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52afd319b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afd319b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afd319b9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2afd319b9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2afd319b9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2afd319b9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52afd319b9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5486400" y="624840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11"/>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2"/>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3"/>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1" name="Google Shape;31;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5"/>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2" name="Google Shape;52;p6"/>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7"/>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3" name="Google Shape;63;p8"/>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7" name="Google Shape;6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9"/>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10"/>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1806312" y="129900"/>
            <a:ext cx="7017647" cy="1416600"/>
          </a:xfrm>
          <a:prstGeom prst="rect">
            <a:avLst/>
          </a:prstGeom>
          <a:solidFill>
            <a:srgbClr val="DAE5F1"/>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Times New Roman"/>
              <a:buNone/>
            </a:pPr>
            <a:r>
              <a:rPr lang="en-US" sz="2400" b="1" dirty="0">
                <a:latin typeface="Times New Roman"/>
                <a:ea typeface="Times New Roman"/>
                <a:cs typeface="Times New Roman"/>
                <a:sym typeface="Times New Roman"/>
              </a:rPr>
              <a:t>St. Francis Institute of Technology</a:t>
            </a:r>
            <a:br>
              <a:rPr lang="en-US" sz="2400" b="1" dirty="0">
                <a:latin typeface="Times New Roman"/>
                <a:ea typeface="Times New Roman"/>
                <a:cs typeface="Times New Roman"/>
                <a:sym typeface="Times New Roman"/>
              </a:rPr>
            </a:br>
            <a:r>
              <a:rPr lang="en-US" sz="2400" b="1" dirty="0">
                <a:latin typeface="Times New Roman"/>
                <a:ea typeface="Times New Roman"/>
                <a:cs typeface="Times New Roman"/>
                <a:sym typeface="Times New Roman"/>
              </a:rPr>
              <a:t>Department of Computer Engineering</a:t>
            </a:r>
            <a:r>
              <a:rPr lang="en-US" sz="2400" dirty="0">
                <a:latin typeface="Times New Roman"/>
                <a:ea typeface="Times New Roman"/>
                <a:cs typeface="Times New Roman"/>
                <a:sym typeface="Times New Roman"/>
              </a:rPr>
              <a:t/>
            </a:r>
            <a:br>
              <a:rPr lang="en-US" sz="2400" dirty="0">
                <a:latin typeface="Times New Roman"/>
                <a:ea typeface="Times New Roman"/>
                <a:cs typeface="Times New Roman"/>
                <a:sym typeface="Times New Roman"/>
              </a:rPr>
            </a:br>
            <a:endParaRPr sz="2400" b="1" dirty="0">
              <a:solidFill>
                <a:srgbClr val="0070C0"/>
              </a:solidFill>
              <a:latin typeface="Times New Roman"/>
              <a:ea typeface="Times New Roman"/>
              <a:cs typeface="Times New Roman"/>
              <a:sym typeface="Times New Roman"/>
            </a:endParaRPr>
          </a:p>
        </p:txBody>
      </p:sp>
      <p:sp>
        <p:nvSpPr>
          <p:cNvPr id="101" name="Google Shape;101;p13"/>
          <p:cNvSpPr txBox="1">
            <a:spLocks noGrp="1"/>
          </p:cNvSpPr>
          <p:nvPr>
            <p:ph type="subTitle" idx="1"/>
          </p:nvPr>
        </p:nvSpPr>
        <p:spPr>
          <a:xfrm>
            <a:off x="155575" y="2033650"/>
            <a:ext cx="8941500" cy="823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2060"/>
              </a:buClr>
              <a:buSzPts val="3200"/>
              <a:buNone/>
            </a:pPr>
            <a:r>
              <a:rPr lang="en-US" b="1" dirty="0">
                <a:solidFill>
                  <a:srgbClr val="002060"/>
                </a:solidFill>
                <a:latin typeface="Times New Roman"/>
                <a:ea typeface="Times New Roman"/>
                <a:cs typeface="Times New Roman"/>
                <a:sym typeface="Times New Roman"/>
              </a:rPr>
              <a:t>Sports Analysis and Outcome Prediction System</a:t>
            </a:r>
            <a:endParaRPr dirty="0"/>
          </a:p>
          <a:p>
            <a:pPr marL="0" lvl="0" indent="0" algn="ctr" rtl="0">
              <a:spcBef>
                <a:spcPts val="640"/>
              </a:spcBef>
              <a:spcAft>
                <a:spcPts val="0"/>
              </a:spcAft>
              <a:buClr>
                <a:srgbClr val="888888"/>
              </a:buClr>
              <a:buSzPts val="3200"/>
              <a:buNone/>
            </a:pPr>
            <a:endParaRPr dirty="0"/>
          </a:p>
        </p:txBody>
      </p:sp>
      <p:sp>
        <p:nvSpPr>
          <p:cNvPr id="102" name="Google Shape;102;p13" descr="Image result for sfit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3" descr="Image result for sfit logo"/>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3" descr="Image result for sfit logo"/>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3" descr="Image result for sfit logo"/>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6" name="Google Shape;106;p13"/>
          <p:cNvPicPr preferRelativeResize="0"/>
          <p:nvPr/>
        </p:nvPicPr>
        <p:blipFill rotWithShape="1">
          <a:blip r:embed="rId3">
            <a:alphaModFix/>
          </a:blip>
          <a:srcRect/>
          <a:stretch/>
        </p:blipFill>
        <p:spPr>
          <a:xfrm>
            <a:off x="155575" y="157930"/>
            <a:ext cx="1484200" cy="1360544"/>
          </a:xfrm>
          <a:prstGeom prst="rect">
            <a:avLst/>
          </a:prstGeom>
          <a:noFill/>
          <a:ln>
            <a:noFill/>
          </a:ln>
        </p:spPr>
      </p:pic>
      <p:sp>
        <p:nvSpPr>
          <p:cNvPr id="107" name="Google Shape;107;p13"/>
          <p:cNvSpPr txBox="1"/>
          <p:nvPr/>
        </p:nvSpPr>
        <p:spPr>
          <a:xfrm>
            <a:off x="1379125" y="2857450"/>
            <a:ext cx="6774300" cy="367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1"/>
              </a:buClr>
              <a:buSzPts val="2210"/>
              <a:buFont typeface="Noto Sans Symbols"/>
              <a:buNone/>
            </a:pPr>
            <a:r>
              <a:rPr lang="en-US" sz="2400" b="1" u="none">
                <a:solidFill>
                  <a:srgbClr val="0070C0"/>
                </a:solidFill>
                <a:latin typeface="Times New Roman"/>
                <a:ea typeface="Times New Roman"/>
                <a:cs typeface="Times New Roman"/>
                <a:sym typeface="Times New Roman"/>
              </a:rPr>
              <a:t>Group Members</a:t>
            </a:r>
            <a:endParaRPr/>
          </a:p>
          <a:p>
            <a:pPr marL="0" marR="0" lvl="0" indent="0" algn="ctr" rtl="0">
              <a:spcBef>
                <a:spcPts val="0"/>
              </a:spcBef>
              <a:spcAft>
                <a:spcPts val="0"/>
              </a:spcAft>
              <a:buClr>
                <a:schemeClr val="accent1"/>
              </a:buClr>
              <a:buSzPts val="2210"/>
              <a:buFont typeface="Noto Sans Symbols"/>
              <a:buNone/>
            </a:pPr>
            <a:endParaRPr sz="2400" b="1" u="none">
              <a:solidFill>
                <a:srgbClr val="0070C0"/>
              </a:solidFill>
              <a:latin typeface="Times New Roman"/>
              <a:ea typeface="Times New Roman"/>
              <a:cs typeface="Times New Roman"/>
              <a:sym typeface="Times New Roman"/>
            </a:endParaRPr>
          </a:p>
          <a:p>
            <a:pPr marL="0" marR="0" lvl="0" indent="0" algn="ctr" rtl="0">
              <a:spcBef>
                <a:spcPts val="580"/>
              </a:spcBef>
              <a:spcAft>
                <a:spcPts val="0"/>
              </a:spcAft>
              <a:buClr>
                <a:schemeClr val="accent1"/>
              </a:buClr>
              <a:buSzPts val="2210"/>
              <a:buFont typeface="Noto Sans Symbols"/>
              <a:buNone/>
            </a:pPr>
            <a:endParaRPr sz="2600" b="0" i="1" u="none">
              <a:solidFill>
                <a:schemeClr val="dk2"/>
              </a:solidFill>
              <a:latin typeface="Libre Baskerville"/>
              <a:ea typeface="Libre Baskerville"/>
              <a:cs typeface="Libre Baskerville"/>
              <a:sym typeface="Libre Baskerville"/>
            </a:endParaRPr>
          </a:p>
          <a:p>
            <a:pPr marL="0" marR="0" lvl="0" indent="0" algn="ctr" rtl="0">
              <a:spcBef>
                <a:spcPts val="580"/>
              </a:spcBef>
              <a:spcAft>
                <a:spcPts val="0"/>
              </a:spcAft>
              <a:buClr>
                <a:schemeClr val="accent1"/>
              </a:buClr>
              <a:buSzPts val="2210"/>
              <a:buFont typeface="Noto Sans Symbols"/>
              <a:buNone/>
            </a:pPr>
            <a:endParaRPr sz="2600" b="0" i="1" u="none">
              <a:solidFill>
                <a:schemeClr val="dk2"/>
              </a:solidFill>
              <a:latin typeface="Libre Baskerville"/>
              <a:ea typeface="Libre Baskerville"/>
              <a:cs typeface="Libre Baskerville"/>
              <a:sym typeface="Libre Baskerville"/>
            </a:endParaRPr>
          </a:p>
          <a:p>
            <a:pPr marL="0" marR="0" lvl="0" indent="0" algn="ctr" rtl="0">
              <a:spcBef>
                <a:spcPts val="580"/>
              </a:spcBef>
              <a:spcAft>
                <a:spcPts val="0"/>
              </a:spcAft>
              <a:buClr>
                <a:schemeClr val="accent1"/>
              </a:buClr>
              <a:buSzPts val="2210"/>
              <a:buFont typeface="Noto Sans Symbols"/>
              <a:buNone/>
            </a:pPr>
            <a:endParaRPr sz="2600" b="0" i="1" u="none">
              <a:solidFill>
                <a:schemeClr val="dk2"/>
              </a:solidFill>
              <a:latin typeface="Libre Baskerville"/>
              <a:ea typeface="Libre Baskerville"/>
              <a:cs typeface="Libre Baskerville"/>
              <a:sym typeface="Libre Baskerville"/>
            </a:endParaRPr>
          </a:p>
          <a:p>
            <a:pPr marL="0" marR="0" lvl="0" indent="0" algn="ctr" rtl="0">
              <a:spcBef>
                <a:spcPts val="580"/>
              </a:spcBef>
              <a:spcAft>
                <a:spcPts val="0"/>
              </a:spcAft>
              <a:buClr>
                <a:schemeClr val="accent1"/>
              </a:buClr>
              <a:buSzPts val="2210"/>
              <a:buFont typeface="Noto Sans Symbols"/>
              <a:buNone/>
            </a:pPr>
            <a:endParaRPr sz="2600" b="0" i="1" u="none">
              <a:solidFill>
                <a:schemeClr val="dk2"/>
              </a:solidFill>
              <a:latin typeface="Libre Baskerville"/>
              <a:ea typeface="Libre Baskerville"/>
              <a:cs typeface="Libre Baskerville"/>
              <a:sym typeface="Libre Baskerville"/>
            </a:endParaRPr>
          </a:p>
        </p:txBody>
      </p:sp>
      <p:graphicFrame>
        <p:nvGraphicFramePr>
          <p:cNvPr id="108" name="Google Shape;108;p13"/>
          <p:cNvGraphicFramePr/>
          <p:nvPr/>
        </p:nvGraphicFramePr>
        <p:xfrm>
          <a:off x="2149825" y="3429000"/>
          <a:ext cx="5105400" cy="1995075"/>
        </p:xfrm>
        <a:graphic>
          <a:graphicData uri="http://schemas.openxmlformats.org/drawingml/2006/table">
            <a:tbl>
              <a:tblPr firstRow="1" bandRow="1">
                <a:noFill/>
                <a:tableStyleId>{283D1511-11C6-46DD-9015-BA6C72F6818D}</a:tableStyleId>
              </a:tblPr>
              <a:tblGrid>
                <a:gridCol w="2552700"/>
                <a:gridCol w="2552700"/>
              </a:tblGrid>
              <a:tr h="435225">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Name of Student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Class-Roll No.</a:t>
                      </a:r>
                      <a:endParaRPr sz="1800" u="none" strike="noStrike" cap="none">
                        <a:latin typeface="Times New Roman"/>
                        <a:ea typeface="Times New Roman"/>
                        <a:cs typeface="Times New Roman"/>
                        <a:sym typeface="Times New Roman"/>
                      </a:endParaRPr>
                    </a:p>
                  </a:txBody>
                  <a:tcPr marL="91450" marR="91450" marT="45725" marB="45725"/>
                </a:tc>
              </a:tr>
              <a:tr h="518100">
                <a:tc>
                  <a:txBody>
                    <a:bodyPr/>
                    <a:lstStyle/>
                    <a:p>
                      <a:pPr marL="0" marR="0" lvl="0" indent="0" algn="l" rtl="0">
                        <a:spcBef>
                          <a:spcPts val="0"/>
                        </a:spcBef>
                        <a:spcAft>
                          <a:spcPts val="0"/>
                        </a:spcAft>
                        <a:buNone/>
                      </a:pPr>
                      <a:r>
                        <a:rPr lang="en-US" sz="1800" b="1"/>
                        <a:t>Darshan Salian</a:t>
                      </a:r>
                      <a:endParaRPr sz="1800" b="1"/>
                    </a:p>
                  </a:txBody>
                  <a:tcPr marL="91450" marR="91450" marT="45725" marB="45725"/>
                </a:tc>
                <a:tc>
                  <a:txBody>
                    <a:bodyPr/>
                    <a:lstStyle/>
                    <a:p>
                      <a:pPr marL="0" marR="0" lvl="0" indent="0" algn="ctr" rtl="0">
                        <a:spcBef>
                          <a:spcPts val="0"/>
                        </a:spcBef>
                        <a:spcAft>
                          <a:spcPts val="0"/>
                        </a:spcAft>
                        <a:buNone/>
                      </a:pPr>
                      <a:r>
                        <a:rPr lang="en-US" sz="1800" b="1">
                          <a:latin typeface="Times New Roman"/>
                          <a:ea typeface="Times New Roman"/>
                          <a:cs typeface="Times New Roman"/>
                          <a:sym typeface="Times New Roman"/>
                        </a:rPr>
                        <a:t>BE CMPN B-59</a:t>
                      </a:r>
                      <a:endParaRPr sz="1800" b="1">
                        <a:latin typeface="Times New Roman"/>
                        <a:ea typeface="Times New Roman"/>
                        <a:cs typeface="Times New Roman"/>
                        <a:sym typeface="Times New Roman"/>
                      </a:endParaRPr>
                    </a:p>
                  </a:txBody>
                  <a:tcPr marL="91450" marR="91450" marT="45725" marB="45725"/>
                </a:tc>
              </a:tr>
              <a:tr h="534000">
                <a:tc>
                  <a:txBody>
                    <a:bodyPr/>
                    <a:lstStyle/>
                    <a:p>
                      <a:pPr marL="0" marR="0" lvl="0" indent="0" algn="l" rtl="0">
                        <a:spcBef>
                          <a:spcPts val="0"/>
                        </a:spcBef>
                        <a:spcAft>
                          <a:spcPts val="0"/>
                        </a:spcAft>
                        <a:buNone/>
                      </a:pPr>
                      <a:r>
                        <a:rPr lang="en-US" sz="1800" b="1"/>
                        <a:t>Saheel Sawant</a:t>
                      </a:r>
                      <a:endParaRPr sz="1800" b="1"/>
                    </a:p>
                  </a:txBody>
                  <a:tcPr marL="91450" marR="91450" marT="45725" marB="45725"/>
                </a:tc>
                <a:tc>
                  <a:txBody>
                    <a:bodyPr/>
                    <a:lstStyle/>
                    <a:p>
                      <a:pPr marL="0" lvl="0" indent="0" algn="ctr" rtl="0">
                        <a:spcBef>
                          <a:spcPts val="0"/>
                        </a:spcBef>
                        <a:spcAft>
                          <a:spcPts val="0"/>
                        </a:spcAft>
                        <a:buClr>
                          <a:schemeClr val="dk1"/>
                        </a:buClr>
                        <a:buFont typeface="Arial"/>
                        <a:buNone/>
                      </a:pPr>
                      <a:r>
                        <a:rPr lang="en-US" sz="1800" b="1">
                          <a:latin typeface="Times New Roman"/>
                          <a:ea typeface="Times New Roman"/>
                          <a:cs typeface="Times New Roman"/>
                          <a:sym typeface="Times New Roman"/>
                        </a:rPr>
                        <a:t>BE CMPN B-62</a:t>
                      </a:r>
                      <a:endParaRPr sz="1800" b="1"/>
                    </a:p>
                  </a:txBody>
                  <a:tcPr marL="91450" marR="91450" marT="45725" marB="45725"/>
                </a:tc>
              </a:tr>
              <a:tr h="507750">
                <a:tc>
                  <a:txBody>
                    <a:bodyPr/>
                    <a:lstStyle/>
                    <a:p>
                      <a:pPr marL="0" marR="0" lvl="0" indent="0" algn="l" rtl="0">
                        <a:spcBef>
                          <a:spcPts val="0"/>
                        </a:spcBef>
                        <a:spcAft>
                          <a:spcPts val="0"/>
                        </a:spcAft>
                        <a:buNone/>
                      </a:pPr>
                      <a:r>
                        <a:rPr lang="en-US" sz="1800" b="1"/>
                        <a:t>Santosh Maurya</a:t>
                      </a:r>
                      <a:endParaRPr sz="1800" b="1"/>
                    </a:p>
                  </a:txBody>
                  <a:tcPr marL="91450" marR="91450" marT="45725" marB="45725"/>
                </a:tc>
                <a:tc>
                  <a:txBody>
                    <a:bodyPr/>
                    <a:lstStyle/>
                    <a:p>
                      <a:pPr marL="0" lvl="0" indent="0" algn="ctr" rtl="0">
                        <a:spcBef>
                          <a:spcPts val="0"/>
                        </a:spcBef>
                        <a:spcAft>
                          <a:spcPts val="0"/>
                        </a:spcAft>
                        <a:buClr>
                          <a:schemeClr val="dk1"/>
                        </a:buClr>
                        <a:buFont typeface="Arial"/>
                        <a:buNone/>
                      </a:pPr>
                      <a:r>
                        <a:rPr lang="en-US" sz="1800" b="1">
                          <a:latin typeface="Times New Roman"/>
                          <a:ea typeface="Times New Roman"/>
                          <a:cs typeface="Times New Roman"/>
                          <a:sym typeface="Times New Roman"/>
                        </a:rPr>
                        <a:t>BE CMPN B-33</a:t>
                      </a:r>
                      <a:endParaRPr sz="1800" b="1"/>
                    </a:p>
                  </a:txBody>
                  <a:tcPr marL="91450" marR="91450" marT="45725" marB="45725"/>
                </a:tc>
              </a:tr>
            </a:tbl>
          </a:graphicData>
        </a:graphic>
      </p:graphicFrame>
      <p:sp>
        <p:nvSpPr>
          <p:cNvPr id="109" name="Google Shape;109;p13"/>
          <p:cNvSpPr txBox="1"/>
          <p:nvPr/>
        </p:nvSpPr>
        <p:spPr>
          <a:xfrm>
            <a:off x="1920925" y="5734721"/>
            <a:ext cx="5563200" cy="823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a:solidFill>
                  <a:schemeClr val="dk1"/>
                </a:solidFill>
                <a:latin typeface="Libre Baskerville"/>
                <a:ea typeface="Libre Baskerville"/>
                <a:cs typeface="Libre Baskerville"/>
                <a:sym typeface="Libre Baskerville"/>
              </a:rPr>
              <a:t>Under the guidance of</a:t>
            </a:r>
            <a:r>
              <a:rPr lang="en-US" sz="1800" dirty="0">
                <a:solidFill>
                  <a:schemeClr val="dk1"/>
                </a:solidFill>
                <a:latin typeface="Libre Baskerville"/>
                <a:ea typeface="Libre Baskerville"/>
                <a:cs typeface="Libre Baskerville"/>
                <a:sym typeface="Libre Baskerville"/>
              </a:rPr>
              <a:t> </a:t>
            </a:r>
            <a:endParaRPr sz="1800" dirty="0">
              <a:solidFill>
                <a:schemeClr val="dk1"/>
              </a:solidFill>
            </a:endParaRPr>
          </a:p>
          <a:p>
            <a:pPr marL="0" lvl="0" indent="0" algn="ctr" rtl="0">
              <a:lnSpc>
                <a:spcPct val="150000"/>
              </a:lnSpc>
              <a:spcBef>
                <a:spcPts val="0"/>
              </a:spcBef>
              <a:spcAft>
                <a:spcPts val="0"/>
              </a:spcAft>
              <a:buNone/>
            </a:pPr>
            <a:r>
              <a:rPr lang="en-US" sz="1800" b="1" dirty="0">
                <a:solidFill>
                  <a:schemeClr val="dk1"/>
                </a:solidFill>
                <a:latin typeface="Libre Baskerville"/>
                <a:ea typeface="Libre Baskerville"/>
                <a:cs typeface="Libre Baskerville"/>
                <a:sym typeface="Libre Baskerville"/>
              </a:rPr>
              <a:t>Mr. Shamsuddin Khan</a:t>
            </a:r>
            <a:endParaRPr sz="1800" dirty="0">
              <a:solidFill>
                <a:schemeClr val="dk1"/>
              </a:solidFill>
            </a:endParaRPr>
          </a:p>
          <a:p>
            <a:pPr marL="0" lvl="0" indent="0" algn="ctr" rtl="0">
              <a:spcBef>
                <a:spcPts val="0"/>
              </a:spcBef>
              <a:spcAft>
                <a:spcPts val="0"/>
              </a:spcAft>
              <a:buNone/>
            </a:pPr>
            <a:r>
              <a:rPr lang="en-US" sz="1800" b="1" i="1" dirty="0">
                <a:solidFill>
                  <a:schemeClr val="dk1"/>
                </a:solidFill>
                <a:latin typeface="Libre Baskerville"/>
                <a:ea typeface="Libre Baskerville"/>
                <a:cs typeface="Libre Baskerville"/>
                <a:sym typeface="Libre Baskerville"/>
              </a:rPr>
              <a:t> </a:t>
            </a:r>
            <a:endParaRPr sz="1800" dirty="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457200" y="61496"/>
            <a:ext cx="8229600" cy="80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Times New Roman"/>
              <a:buNone/>
            </a:pPr>
            <a:r>
              <a:rPr lang="en-US" sz="4000">
                <a:latin typeface="Times New Roman"/>
                <a:ea typeface="Times New Roman"/>
                <a:cs typeface="Times New Roman"/>
                <a:sym typeface="Times New Roman"/>
              </a:rPr>
              <a:t>Algorithms Used: 1) Random Forest</a:t>
            </a:r>
            <a:endParaRPr sz="4000"/>
          </a:p>
        </p:txBody>
      </p:sp>
      <p:sp>
        <p:nvSpPr>
          <p:cNvPr id="209" name="Google Shape;209;p22"/>
          <p:cNvSpPr txBox="1">
            <a:spLocks noGrp="1"/>
          </p:cNvSpPr>
          <p:nvPr>
            <p:ph type="body" idx="1"/>
          </p:nvPr>
        </p:nvSpPr>
        <p:spPr>
          <a:xfrm>
            <a:off x="457200" y="865200"/>
            <a:ext cx="8229600" cy="5491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74320" lvl="0" indent="-310515" algn="just" rtl="0">
              <a:lnSpc>
                <a:spcPct val="115000"/>
              </a:lnSpc>
              <a:spcBef>
                <a:spcPts val="0"/>
              </a:spcBef>
              <a:spcAft>
                <a:spcPts val="0"/>
              </a:spcAft>
              <a:buClr>
                <a:srgbClr val="000000"/>
              </a:buClr>
              <a:buSzPts val="2100"/>
              <a:buFont typeface="Noto Sans Symbols"/>
              <a:buChar char="●"/>
            </a:pPr>
            <a:r>
              <a:rPr lang="en-US" sz="2100">
                <a:latin typeface="Libre Baskerville"/>
                <a:ea typeface="Libre Baskerville"/>
                <a:cs typeface="Libre Baskerville"/>
                <a:sym typeface="Libre Baskerville"/>
              </a:rPr>
              <a:t>Random Forest is a supervised learning algorithm which builds multiple decision trees and merges them together to get a more accurate and stable prediction.</a:t>
            </a:r>
            <a:endParaRPr sz="2100">
              <a:latin typeface="Libre Baskerville"/>
              <a:ea typeface="Libre Baskerville"/>
              <a:cs typeface="Libre Baskerville"/>
              <a:sym typeface="Libre Baskerville"/>
            </a:endParaRPr>
          </a:p>
          <a:p>
            <a:pPr marL="274320" lvl="0" indent="-310515" algn="just" rtl="0">
              <a:lnSpc>
                <a:spcPct val="115000"/>
              </a:lnSpc>
              <a:spcBef>
                <a:spcPts val="580"/>
              </a:spcBef>
              <a:spcAft>
                <a:spcPts val="0"/>
              </a:spcAft>
              <a:buClr>
                <a:srgbClr val="000000"/>
              </a:buClr>
              <a:buSzPts val="2100"/>
              <a:buFont typeface="Noto Sans Symbols"/>
              <a:buChar char="●"/>
            </a:pPr>
            <a:r>
              <a:rPr lang="en-US" sz="2100">
                <a:latin typeface="Libre Baskerville"/>
                <a:ea typeface="Libre Baskerville"/>
                <a:cs typeface="Libre Baskerville"/>
                <a:sym typeface="Libre Baskerville"/>
              </a:rPr>
              <a:t>The advantage of random forest is that it can be used for both classification and regression problems, which form the majority of current machine learning systems.</a:t>
            </a:r>
            <a:endParaRPr sz="2100">
              <a:latin typeface="Libre Baskerville"/>
              <a:ea typeface="Libre Baskerville"/>
              <a:cs typeface="Libre Baskerville"/>
              <a:sym typeface="Libre Baskerville"/>
            </a:endParaRPr>
          </a:p>
          <a:p>
            <a:pPr marL="274320" lvl="0" indent="-133985" algn="l" rtl="0">
              <a:spcBef>
                <a:spcPts val="580"/>
              </a:spcBef>
              <a:spcAft>
                <a:spcPts val="0"/>
              </a:spcAft>
              <a:buClr>
                <a:srgbClr val="000000"/>
              </a:buClr>
              <a:buSzPts val="1100"/>
              <a:buFont typeface="Arial"/>
              <a:buNone/>
            </a:pPr>
            <a:endParaRPr sz="2100">
              <a:latin typeface="Libre Baskerville"/>
              <a:ea typeface="Libre Baskerville"/>
              <a:cs typeface="Libre Baskerville"/>
              <a:sym typeface="Libre Baskerville"/>
            </a:endParaRPr>
          </a:p>
          <a:p>
            <a:pPr marL="274320" lvl="0" indent="0" algn="l" rtl="0">
              <a:spcBef>
                <a:spcPts val="0"/>
              </a:spcBef>
              <a:spcAft>
                <a:spcPts val="0"/>
              </a:spcAft>
              <a:buNone/>
            </a:pPr>
            <a:endParaRPr sz="2100">
              <a:latin typeface="Libre Baskerville"/>
              <a:ea typeface="Libre Baskerville"/>
              <a:cs typeface="Libre Baskerville"/>
              <a:sym typeface="Libre Baskerville"/>
            </a:endParaRPr>
          </a:p>
          <a:p>
            <a:pPr marL="342900" lvl="0" indent="-139700" algn="l" rtl="0">
              <a:spcBef>
                <a:spcPts val="640"/>
              </a:spcBef>
              <a:spcAft>
                <a:spcPts val="0"/>
              </a:spcAft>
              <a:buClr>
                <a:schemeClr val="dk1"/>
              </a:buClr>
              <a:buSzPts val="3200"/>
              <a:buNone/>
            </a:pPr>
            <a:endParaRPr sz="2100"/>
          </a:p>
        </p:txBody>
      </p:sp>
      <p:sp>
        <p:nvSpPr>
          <p:cNvPr id="210" name="Google Shape;210;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3/14/2019</a:t>
            </a:r>
            <a:endParaRPr/>
          </a:p>
        </p:txBody>
      </p:sp>
      <p:sp>
        <p:nvSpPr>
          <p:cNvPr id="211" name="Google Shape;211;p22"/>
          <p:cNvSpPr txBox="1">
            <a:spLocks noGrp="1"/>
          </p:cNvSpPr>
          <p:nvPr>
            <p:ph type="sldNum" idx="12"/>
          </p:nvPr>
        </p:nvSpPr>
        <p:spPr>
          <a:xfrm>
            <a:off x="6895625" y="6356363"/>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12" name="Google Shape;212;p22"/>
          <p:cNvSpPr txBox="1">
            <a:spLocks noGrp="1"/>
          </p:cNvSpPr>
          <p:nvPr>
            <p:ph type="ftr" idx="11"/>
          </p:nvPr>
        </p:nvSpPr>
        <p:spPr>
          <a:xfrm>
            <a:off x="2532575" y="6356350"/>
            <a:ext cx="3686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pic>
        <p:nvPicPr>
          <p:cNvPr id="213" name="Google Shape;213;p22" descr="1_58f1CZ8M4il0OZYg2oRN4w.png"/>
          <p:cNvPicPr preferRelativeResize="0"/>
          <p:nvPr/>
        </p:nvPicPr>
        <p:blipFill rotWithShape="1">
          <a:blip r:embed="rId3">
            <a:alphaModFix/>
          </a:blip>
          <a:srcRect/>
          <a:stretch/>
        </p:blipFill>
        <p:spPr>
          <a:xfrm>
            <a:off x="1342913" y="3213550"/>
            <a:ext cx="6458176" cy="3028300"/>
          </a:xfrm>
          <a:prstGeom prst="rect">
            <a:avLst/>
          </a:prstGeom>
          <a:noFill/>
          <a:ln w="1270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457200" y="-4"/>
            <a:ext cx="8229600" cy="80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Times New Roman"/>
              <a:buNone/>
            </a:pPr>
            <a:r>
              <a:rPr lang="en-US" sz="4000">
                <a:latin typeface="Times New Roman"/>
                <a:ea typeface="Times New Roman"/>
                <a:cs typeface="Times New Roman"/>
                <a:sym typeface="Times New Roman"/>
              </a:rPr>
              <a:t>Random Forest Implementation</a:t>
            </a:r>
            <a:endParaRPr sz="4000"/>
          </a:p>
        </p:txBody>
      </p:sp>
      <p:sp>
        <p:nvSpPr>
          <p:cNvPr id="219" name="Google Shape;219;p23"/>
          <p:cNvSpPr txBox="1">
            <a:spLocks noGrp="1"/>
          </p:cNvSpPr>
          <p:nvPr>
            <p:ph type="body" idx="1"/>
          </p:nvPr>
        </p:nvSpPr>
        <p:spPr>
          <a:xfrm>
            <a:off x="191075" y="682900"/>
            <a:ext cx="8597700" cy="565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74320" lvl="0" indent="0" algn="just" rtl="0">
              <a:lnSpc>
                <a:spcPct val="115000"/>
              </a:lnSpc>
              <a:spcBef>
                <a:spcPts val="580"/>
              </a:spcBef>
              <a:spcAft>
                <a:spcPts val="0"/>
              </a:spcAft>
              <a:buNone/>
            </a:pPr>
            <a:endParaRPr sz="2100">
              <a:latin typeface="Libre Baskerville"/>
              <a:ea typeface="Libre Baskerville"/>
              <a:cs typeface="Libre Baskerville"/>
              <a:sym typeface="Libre Baskerville"/>
            </a:endParaRPr>
          </a:p>
          <a:p>
            <a:pPr marL="274320" lvl="0" indent="-133985" algn="l" rtl="0">
              <a:spcBef>
                <a:spcPts val="580"/>
              </a:spcBef>
              <a:spcAft>
                <a:spcPts val="0"/>
              </a:spcAft>
              <a:buClr>
                <a:srgbClr val="000000"/>
              </a:buClr>
              <a:buSzPts val="1100"/>
              <a:buFont typeface="Arial"/>
              <a:buNone/>
            </a:pPr>
            <a:endParaRPr sz="2100">
              <a:latin typeface="Libre Baskerville"/>
              <a:ea typeface="Libre Baskerville"/>
              <a:cs typeface="Libre Baskerville"/>
              <a:sym typeface="Libre Baskerville"/>
            </a:endParaRPr>
          </a:p>
          <a:p>
            <a:pPr marL="274320" lvl="0" indent="0" algn="l" rtl="0">
              <a:spcBef>
                <a:spcPts val="0"/>
              </a:spcBef>
              <a:spcAft>
                <a:spcPts val="0"/>
              </a:spcAft>
              <a:buNone/>
            </a:pPr>
            <a:endParaRPr sz="2100">
              <a:latin typeface="Libre Baskerville"/>
              <a:ea typeface="Libre Baskerville"/>
              <a:cs typeface="Libre Baskerville"/>
              <a:sym typeface="Libre Baskerville"/>
            </a:endParaRPr>
          </a:p>
          <a:p>
            <a:pPr marL="342900" lvl="0" indent="-139700" algn="l" rtl="0">
              <a:spcBef>
                <a:spcPts val="640"/>
              </a:spcBef>
              <a:spcAft>
                <a:spcPts val="0"/>
              </a:spcAft>
              <a:buClr>
                <a:schemeClr val="dk1"/>
              </a:buClr>
              <a:buSzPts val="3200"/>
              <a:buNone/>
            </a:pPr>
            <a:endParaRPr sz="2100"/>
          </a:p>
        </p:txBody>
      </p:sp>
      <p:sp>
        <p:nvSpPr>
          <p:cNvPr id="220" name="Google Shape;220;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221" name="Google Shape;221;p23"/>
          <p:cNvSpPr txBox="1">
            <a:spLocks noGrp="1"/>
          </p:cNvSpPr>
          <p:nvPr>
            <p:ph type="sldNum" idx="12"/>
          </p:nvPr>
        </p:nvSpPr>
        <p:spPr>
          <a:xfrm>
            <a:off x="6895625" y="6356363"/>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22" name="Google Shape;222;p23"/>
          <p:cNvSpPr txBox="1">
            <a:spLocks noGrp="1"/>
          </p:cNvSpPr>
          <p:nvPr>
            <p:ph type="ftr" idx="11"/>
          </p:nvPr>
        </p:nvSpPr>
        <p:spPr>
          <a:xfrm>
            <a:off x="2532575" y="6356350"/>
            <a:ext cx="3686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pic>
        <p:nvPicPr>
          <p:cNvPr id="223" name="Google Shape;223;p23"/>
          <p:cNvPicPr preferRelativeResize="0"/>
          <p:nvPr/>
        </p:nvPicPr>
        <p:blipFill>
          <a:blip r:embed="rId3">
            <a:alphaModFix/>
          </a:blip>
          <a:stretch>
            <a:fillRect/>
          </a:stretch>
        </p:blipFill>
        <p:spPr>
          <a:xfrm>
            <a:off x="343425" y="803700"/>
            <a:ext cx="8292975" cy="3384875"/>
          </a:xfrm>
          <a:prstGeom prst="rect">
            <a:avLst/>
          </a:prstGeom>
          <a:noFill/>
          <a:ln>
            <a:noFill/>
          </a:ln>
        </p:spPr>
      </p:pic>
      <p:pic>
        <p:nvPicPr>
          <p:cNvPr id="224" name="Google Shape;224;p23"/>
          <p:cNvPicPr preferRelativeResize="0"/>
          <p:nvPr/>
        </p:nvPicPr>
        <p:blipFill rotWithShape="1">
          <a:blip r:embed="rId4">
            <a:alphaModFix/>
          </a:blip>
          <a:srcRect b="6785"/>
          <a:stretch/>
        </p:blipFill>
        <p:spPr>
          <a:xfrm>
            <a:off x="1457325" y="4188575"/>
            <a:ext cx="6229350" cy="214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body" idx="1"/>
          </p:nvPr>
        </p:nvSpPr>
        <p:spPr>
          <a:xfrm>
            <a:off x="457200" y="865200"/>
            <a:ext cx="8229600" cy="5558400"/>
          </a:xfrm>
          <a:prstGeom prst="rect">
            <a:avLst/>
          </a:prstGeom>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368300" algn="just" rtl="0">
              <a:spcBef>
                <a:spcPts val="360"/>
              </a:spcBef>
              <a:spcAft>
                <a:spcPts val="0"/>
              </a:spcAft>
              <a:buSzPts val="2200"/>
              <a:buFont typeface="Libre Baskerville"/>
              <a:buChar char="●"/>
            </a:pPr>
            <a:r>
              <a:rPr lang="en-US" sz="2200">
                <a:latin typeface="Libre Baskerville"/>
                <a:ea typeface="Libre Baskerville"/>
                <a:cs typeface="Libre Baskerville"/>
                <a:sym typeface="Libre Baskerville"/>
              </a:rPr>
              <a:t>KNN is a supervised learning algorithm which </a:t>
            </a:r>
            <a:r>
              <a:rPr lang="en-US" sz="2200">
                <a:highlight>
                  <a:srgbClr val="FFFFFF"/>
                </a:highlight>
                <a:latin typeface="Libre Baskerville"/>
                <a:ea typeface="Libre Baskerville"/>
                <a:cs typeface="Libre Baskerville"/>
                <a:sym typeface="Libre Baskerville"/>
              </a:rPr>
              <a:t>is non-parametric , it means that it does not make any assumptions on the underlying data distribution.</a:t>
            </a:r>
            <a:endParaRPr sz="2200">
              <a:highlight>
                <a:srgbClr val="FFFFFF"/>
              </a:highlight>
              <a:latin typeface="Libre Baskerville"/>
              <a:ea typeface="Libre Baskerville"/>
              <a:cs typeface="Libre Baskerville"/>
              <a:sym typeface="Libre Baskerville"/>
            </a:endParaRPr>
          </a:p>
          <a:p>
            <a:pPr marL="457200" lvl="0" indent="0" algn="just" rtl="0">
              <a:spcBef>
                <a:spcPts val="360"/>
              </a:spcBef>
              <a:spcAft>
                <a:spcPts val="0"/>
              </a:spcAft>
              <a:buNone/>
            </a:pPr>
            <a:endParaRPr sz="600">
              <a:highlight>
                <a:srgbClr val="FFFFFF"/>
              </a:highlight>
              <a:latin typeface="Libre Baskerville"/>
              <a:ea typeface="Libre Baskerville"/>
              <a:cs typeface="Libre Baskerville"/>
              <a:sym typeface="Libre Baskerville"/>
            </a:endParaRPr>
          </a:p>
          <a:p>
            <a:pPr marL="457200" lvl="0" indent="-368300" algn="just" rtl="0">
              <a:spcBef>
                <a:spcPts val="360"/>
              </a:spcBef>
              <a:spcAft>
                <a:spcPts val="0"/>
              </a:spcAft>
              <a:buSzPts val="2200"/>
              <a:buFont typeface="Libre Baskerville"/>
              <a:buChar char="●"/>
            </a:pPr>
            <a:r>
              <a:rPr lang="en-US" sz="2200">
                <a:solidFill>
                  <a:srgbClr val="222222"/>
                </a:solidFill>
                <a:highlight>
                  <a:srgbClr val="FFFFFF"/>
                </a:highlight>
                <a:latin typeface="Libre Baskerville"/>
                <a:ea typeface="Libre Baskerville"/>
                <a:cs typeface="Libre Baskerville"/>
                <a:sym typeface="Libre Baskerville"/>
              </a:rPr>
              <a:t>The best choice of k depends upon the data; generally, larger values of k reduces effect of the noise on the classification,but make boundaries between classes less distinct.</a:t>
            </a:r>
            <a:endParaRPr sz="2200">
              <a:highlight>
                <a:srgbClr val="FFFFFF"/>
              </a:highlight>
              <a:latin typeface="Libre Baskerville"/>
              <a:ea typeface="Libre Baskerville"/>
              <a:cs typeface="Libre Baskerville"/>
              <a:sym typeface="Libre Baskerville"/>
            </a:endParaRPr>
          </a:p>
        </p:txBody>
      </p:sp>
      <p:sp>
        <p:nvSpPr>
          <p:cNvPr id="254" name="Google Shape;254;p2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55" name="Google Shape;255;p26"/>
          <p:cNvSpPr txBox="1">
            <a:spLocks noGrp="1"/>
          </p:cNvSpPr>
          <p:nvPr>
            <p:ph type="title"/>
          </p:nvPr>
        </p:nvSpPr>
        <p:spPr>
          <a:xfrm>
            <a:off x="457200" y="61496"/>
            <a:ext cx="8229600" cy="80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Times New Roman"/>
              <a:buNone/>
            </a:pPr>
            <a:r>
              <a:rPr lang="en-US" sz="3600" dirty="0">
                <a:latin typeface="Times New Roman"/>
                <a:ea typeface="Times New Roman"/>
                <a:cs typeface="Times New Roman"/>
                <a:sym typeface="Times New Roman"/>
              </a:rPr>
              <a:t>2</a:t>
            </a:r>
            <a:r>
              <a:rPr lang="en-US" sz="3600" dirty="0" smtClean="0">
                <a:latin typeface="Times New Roman"/>
                <a:ea typeface="Times New Roman"/>
                <a:cs typeface="Times New Roman"/>
                <a:sym typeface="Times New Roman"/>
              </a:rPr>
              <a:t>)</a:t>
            </a:r>
            <a:r>
              <a:rPr lang="en-US" sz="3600" dirty="0">
                <a:latin typeface="Times New Roman"/>
                <a:ea typeface="Times New Roman"/>
                <a:cs typeface="Times New Roman"/>
                <a:sym typeface="Times New Roman"/>
              </a:rPr>
              <a:t>		</a:t>
            </a:r>
            <a:r>
              <a:rPr lang="en-US" sz="4000" dirty="0">
                <a:latin typeface="Times New Roman"/>
                <a:ea typeface="Times New Roman"/>
                <a:cs typeface="Times New Roman"/>
                <a:sym typeface="Times New Roman"/>
              </a:rPr>
              <a:t>K Nearest </a:t>
            </a:r>
            <a:r>
              <a:rPr lang="en-US" sz="4000" dirty="0" smtClean="0">
                <a:latin typeface="Times New Roman"/>
                <a:ea typeface="Times New Roman"/>
                <a:cs typeface="Times New Roman"/>
                <a:sym typeface="Times New Roman"/>
              </a:rPr>
              <a:t>Neighbours(KNN</a:t>
            </a:r>
            <a:r>
              <a:rPr lang="en-US" sz="4000" dirty="0">
                <a:latin typeface="Times New Roman"/>
                <a:ea typeface="Times New Roman"/>
                <a:cs typeface="Times New Roman"/>
                <a:sym typeface="Times New Roman"/>
              </a:rPr>
              <a:t>)</a:t>
            </a:r>
            <a:endParaRPr sz="4000" dirty="0"/>
          </a:p>
        </p:txBody>
      </p:sp>
      <p:sp>
        <p:nvSpPr>
          <p:cNvPr id="256" name="Google Shape;256;p2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257" name="Google Shape;257;p26"/>
          <p:cNvSpPr txBox="1">
            <a:spLocks noGrp="1"/>
          </p:cNvSpPr>
          <p:nvPr>
            <p:ph type="ftr" idx="11"/>
          </p:nvPr>
        </p:nvSpPr>
        <p:spPr>
          <a:xfrm>
            <a:off x="2532575" y="6356350"/>
            <a:ext cx="3686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258" name="Google Shape;258;p26"/>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59" name="Google Shape;259;p26"/>
          <p:cNvPicPr preferRelativeResize="0"/>
          <p:nvPr/>
        </p:nvPicPr>
        <p:blipFill rotWithShape="1">
          <a:blip r:embed="rId3">
            <a:alphaModFix/>
          </a:blip>
          <a:srcRect l="8989" t="3725" r="11246"/>
          <a:stretch/>
        </p:blipFill>
        <p:spPr>
          <a:xfrm>
            <a:off x="1591575" y="3506550"/>
            <a:ext cx="5796950" cy="27234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457200" y="61496"/>
            <a:ext cx="8229600" cy="80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Times New Roman"/>
              <a:buNone/>
            </a:pPr>
            <a:r>
              <a:rPr lang="en-US" sz="4000">
                <a:latin typeface="Times New Roman"/>
                <a:ea typeface="Times New Roman"/>
                <a:cs typeface="Times New Roman"/>
                <a:sym typeface="Times New Roman"/>
              </a:rPr>
              <a:t>KNN Implementation</a:t>
            </a:r>
            <a:endParaRPr sz="4000"/>
          </a:p>
        </p:txBody>
      </p:sp>
      <p:sp>
        <p:nvSpPr>
          <p:cNvPr id="265" name="Google Shape;265;p27"/>
          <p:cNvSpPr txBox="1">
            <a:spLocks noGrp="1"/>
          </p:cNvSpPr>
          <p:nvPr>
            <p:ph type="body" idx="1"/>
          </p:nvPr>
        </p:nvSpPr>
        <p:spPr>
          <a:xfrm>
            <a:off x="388650" y="752250"/>
            <a:ext cx="8298000" cy="5430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139700" algn="l" rtl="0">
              <a:spcBef>
                <a:spcPts val="640"/>
              </a:spcBef>
              <a:spcAft>
                <a:spcPts val="0"/>
              </a:spcAft>
              <a:buClr>
                <a:schemeClr val="dk1"/>
              </a:buClr>
              <a:buSzPts val="3200"/>
              <a:buNone/>
            </a:pPr>
            <a:endParaRPr sz="2100">
              <a:latin typeface="Libre Baskerville"/>
              <a:ea typeface="Libre Baskerville"/>
              <a:cs typeface="Libre Baskerville"/>
              <a:sym typeface="Libre Baskerville"/>
            </a:endParaRPr>
          </a:p>
        </p:txBody>
      </p:sp>
      <p:sp>
        <p:nvSpPr>
          <p:cNvPr id="266" name="Google Shape;266;p2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267" name="Google Shape;267;p27"/>
          <p:cNvSpPr txBox="1">
            <a:spLocks noGrp="1"/>
          </p:cNvSpPr>
          <p:nvPr>
            <p:ph type="sldNum" idx="12"/>
          </p:nvPr>
        </p:nvSpPr>
        <p:spPr>
          <a:xfrm>
            <a:off x="5287075" y="6592825"/>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68" name="Google Shape;268;p27"/>
          <p:cNvSpPr txBox="1">
            <a:spLocks noGrp="1"/>
          </p:cNvSpPr>
          <p:nvPr>
            <p:ph type="ftr" idx="11"/>
          </p:nvPr>
        </p:nvSpPr>
        <p:spPr>
          <a:xfrm>
            <a:off x="2645400" y="6356350"/>
            <a:ext cx="36735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pic>
        <p:nvPicPr>
          <p:cNvPr id="269" name="Google Shape;269;p27"/>
          <p:cNvPicPr preferRelativeResize="0"/>
          <p:nvPr/>
        </p:nvPicPr>
        <p:blipFill rotWithShape="1">
          <a:blip r:embed="rId3">
            <a:alphaModFix/>
          </a:blip>
          <a:srcRect r="11808"/>
          <a:stretch/>
        </p:blipFill>
        <p:spPr>
          <a:xfrm>
            <a:off x="1106350" y="4172713"/>
            <a:ext cx="6751601" cy="1805250"/>
          </a:xfrm>
          <a:prstGeom prst="rect">
            <a:avLst/>
          </a:prstGeom>
          <a:noFill/>
          <a:ln>
            <a:noFill/>
          </a:ln>
        </p:spPr>
      </p:pic>
      <p:pic>
        <p:nvPicPr>
          <p:cNvPr id="270" name="Google Shape;270;p27"/>
          <p:cNvPicPr preferRelativeResize="0"/>
          <p:nvPr/>
        </p:nvPicPr>
        <p:blipFill>
          <a:blip r:embed="rId4">
            <a:alphaModFix/>
          </a:blip>
          <a:stretch>
            <a:fillRect/>
          </a:stretch>
        </p:blipFill>
        <p:spPr>
          <a:xfrm>
            <a:off x="468450" y="813150"/>
            <a:ext cx="8044500" cy="325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375250" y="206150"/>
            <a:ext cx="8449500" cy="84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dirty="0"/>
              <a:t>Accuracy of the </a:t>
            </a:r>
            <a:r>
              <a:rPr lang="en-US" sz="4000" dirty="0" smtClean="0"/>
              <a:t>Algorithms (Dataset) </a:t>
            </a:r>
            <a:endParaRPr sz="4000" dirty="0"/>
          </a:p>
        </p:txBody>
      </p:sp>
      <p:sp>
        <p:nvSpPr>
          <p:cNvPr id="277" name="Google Shape;277;p2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279" name="Google Shape;279;p2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280" name="Google Shape;280;p28"/>
          <p:cNvSpPr txBox="1">
            <a:spLocks noGrp="1"/>
          </p:cNvSpPr>
          <p:nvPr>
            <p:ph type="ftr" idx="11"/>
          </p:nvPr>
        </p:nvSpPr>
        <p:spPr>
          <a:xfrm>
            <a:off x="2532575" y="6356350"/>
            <a:ext cx="3686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281" name="Google Shape;281;p28"/>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82" name="Google Shape;282;p28"/>
          <p:cNvSpPr/>
          <p:nvPr/>
        </p:nvSpPr>
        <p:spPr>
          <a:xfrm>
            <a:off x="375250" y="1125750"/>
            <a:ext cx="8449500" cy="494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896370501"/>
              </p:ext>
            </p:extLst>
          </p:nvPr>
        </p:nvGraphicFramePr>
        <p:xfrm>
          <a:off x="1061272" y="1890778"/>
          <a:ext cx="7077456" cy="3535172"/>
        </p:xfrm>
        <a:graphic>
          <a:graphicData uri="http://schemas.openxmlformats.org/drawingml/2006/table">
            <a:tbl>
              <a:tblPr firstRow="1" bandRow="1">
                <a:tableStyleId>{35758FB7-9AC5-4552-8A53-C91805E547FA}</a:tableStyleId>
              </a:tblPr>
              <a:tblGrid>
                <a:gridCol w="2239712"/>
                <a:gridCol w="2169402"/>
                <a:gridCol w="2668342"/>
              </a:tblGrid>
              <a:tr h="853186">
                <a:tc>
                  <a:txBody>
                    <a:bodyPr/>
                    <a:lstStyle/>
                    <a:p>
                      <a:pPr algn="ctr">
                        <a:lnSpc>
                          <a:spcPct val="100000"/>
                        </a:lnSpc>
                      </a:pP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00000"/>
                        </a:lnSpc>
                      </a:pPr>
                      <a:r>
                        <a:rPr lang="en-IN" sz="2400" dirty="0" smtClean="0"/>
                        <a:t>Sports</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lnSpc>
                          <a:spcPct val="100000"/>
                        </a:lnSpc>
                      </a:pPr>
                      <a:endParaRPr lang="en-IN" sz="2400" dirty="0"/>
                    </a:p>
                  </a:txBody>
                  <a:tcPr anchor="ctr"/>
                </a:tc>
              </a:tr>
              <a:tr h="853186">
                <a:tc>
                  <a:txBody>
                    <a:bodyPr/>
                    <a:lstStyle/>
                    <a:p>
                      <a:pPr algn="l">
                        <a:lnSpc>
                          <a:spcPct val="100000"/>
                        </a:lnSpc>
                      </a:pPr>
                      <a:r>
                        <a:rPr lang="en-IN" sz="2000" dirty="0" smtClean="0"/>
                        <a:t>Algorithm</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IN" sz="2000" dirty="0" smtClean="0"/>
                        <a:t>Cricket</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IN" sz="2000" dirty="0" smtClean="0"/>
                        <a:t>Football</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3186">
                <a:tc>
                  <a:txBody>
                    <a:bodyPr/>
                    <a:lstStyle/>
                    <a:p>
                      <a:pPr algn="l">
                        <a:lnSpc>
                          <a:spcPct val="300000"/>
                        </a:lnSpc>
                      </a:pPr>
                      <a:r>
                        <a:rPr lang="en-IN" sz="1800" dirty="0" smtClean="0"/>
                        <a:t>Random Forest: </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300000"/>
                        </a:lnSpc>
                      </a:pPr>
                      <a:r>
                        <a:rPr lang="en-IN" sz="1800" dirty="0" smtClean="0"/>
                        <a:t>67.32%</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300000"/>
                        </a:lnSpc>
                      </a:pPr>
                      <a:r>
                        <a:rPr lang="en-IN" sz="1800" baseline="0" dirty="0" smtClean="0"/>
                        <a:t>62.37%</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3186">
                <a:tc>
                  <a:txBody>
                    <a:bodyPr/>
                    <a:lstStyle/>
                    <a:p>
                      <a:pPr algn="l">
                        <a:lnSpc>
                          <a:spcPct val="300000"/>
                        </a:lnSpc>
                      </a:pPr>
                      <a:r>
                        <a:rPr lang="en-IN" sz="1800" dirty="0" smtClean="0"/>
                        <a:t>KNN</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300000"/>
                        </a:lnSpc>
                      </a:pPr>
                      <a:r>
                        <a:rPr lang="en-IN" sz="1800" baseline="0" dirty="0" smtClean="0"/>
                        <a:t>58%</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300000"/>
                        </a:lnSpc>
                      </a:pPr>
                      <a:r>
                        <a:rPr lang="en-IN" sz="1800" baseline="0" dirty="0" smtClean="0"/>
                        <a:t>67.11%</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a:spLocks noGrp="1"/>
          </p:cNvSpPr>
          <p:nvPr>
            <p:ph type="title"/>
          </p:nvPr>
        </p:nvSpPr>
        <p:spPr>
          <a:xfrm>
            <a:off x="457200" y="327647"/>
            <a:ext cx="8229600" cy="841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Experimental Setup</a:t>
            </a:r>
            <a:endParaRPr sz="4000"/>
          </a:p>
        </p:txBody>
      </p:sp>
      <p:sp>
        <p:nvSpPr>
          <p:cNvPr id="288" name="Google Shape;288;p29"/>
          <p:cNvSpPr txBox="1">
            <a:spLocks noGrp="1"/>
          </p:cNvSpPr>
          <p:nvPr>
            <p:ph type="body" idx="1"/>
          </p:nvPr>
        </p:nvSpPr>
        <p:spPr>
          <a:xfrm>
            <a:off x="457200" y="1398900"/>
            <a:ext cx="8305800" cy="3748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68300" algn="just" rtl="0">
              <a:lnSpc>
                <a:spcPct val="115000"/>
              </a:lnSpc>
              <a:spcBef>
                <a:spcPts val="0"/>
              </a:spcBef>
              <a:spcAft>
                <a:spcPts val="0"/>
              </a:spcAft>
              <a:buSzPts val="2200"/>
              <a:buFont typeface="Libre Baskerville"/>
              <a:buChar char="•"/>
            </a:pPr>
            <a:r>
              <a:rPr lang="en-US" sz="2200">
                <a:latin typeface="Libre Baskerville"/>
                <a:ea typeface="Libre Baskerville"/>
                <a:cs typeface="Libre Baskerville"/>
                <a:sym typeface="Libre Baskerville"/>
              </a:rPr>
              <a:t>Scikit-learn: It is an open source library which features machine learning models to be used for prediction. </a:t>
            </a:r>
            <a:endParaRPr sz="2200">
              <a:latin typeface="Libre Baskerville"/>
              <a:ea typeface="Libre Baskerville"/>
              <a:cs typeface="Libre Baskerville"/>
              <a:sym typeface="Libre Baskerville"/>
            </a:endParaRPr>
          </a:p>
          <a:p>
            <a:pPr marL="457200" lvl="0" indent="0" algn="just" rtl="0">
              <a:lnSpc>
                <a:spcPct val="115000"/>
              </a:lnSpc>
              <a:spcBef>
                <a:spcPts val="0"/>
              </a:spcBef>
              <a:spcAft>
                <a:spcPts val="0"/>
              </a:spcAft>
              <a:buNone/>
            </a:pPr>
            <a:endParaRPr sz="1000">
              <a:latin typeface="Libre Baskerville"/>
              <a:ea typeface="Libre Baskerville"/>
              <a:cs typeface="Libre Baskerville"/>
              <a:sym typeface="Libre Baskerville"/>
            </a:endParaRPr>
          </a:p>
          <a:p>
            <a:pPr marL="457200" lvl="0" indent="-368300" algn="just" rtl="0">
              <a:lnSpc>
                <a:spcPct val="115000"/>
              </a:lnSpc>
              <a:spcBef>
                <a:spcPts val="580"/>
              </a:spcBef>
              <a:spcAft>
                <a:spcPts val="0"/>
              </a:spcAft>
              <a:buSzPts val="2200"/>
              <a:buFont typeface="Libre Baskerville"/>
              <a:buChar char="•"/>
            </a:pPr>
            <a:r>
              <a:rPr lang="en-US" sz="2200">
                <a:latin typeface="Libre Baskerville"/>
                <a:ea typeface="Libre Baskerville"/>
                <a:cs typeface="Libre Baskerville"/>
                <a:sym typeface="Libre Baskerville"/>
              </a:rPr>
              <a:t>The cricket dataset is taken from Howstat.com whereas for football dataset is taken from Football.co.uk</a:t>
            </a:r>
            <a:endParaRPr sz="2200">
              <a:latin typeface="Libre Baskerville"/>
              <a:ea typeface="Libre Baskerville"/>
              <a:cs typeface="Libre Baskerville"/>
              <a:sym typeface="Libre Baskerville"/>
            </a:endParaRPr>
          </a:p>
          <a:p>
            <a:pPr marL="457200" lvl="0" indent="0" algn="just" rtl="0">
              <a:lnSpc>
                <a:spcPct val="115000"/>
              </a:lnSpc>
              <a:spcBef>
                <a:spcPts val="580"/>
              </a:spcBef>
              <a:spcAft>
                <a:spcPts val="0"/>
              </a:spcAft>
              <a:buNone/>
            </a:pPr>
            <a:endParaRPr sz="1000">
              <a:latin typeface="Libre Baskerville"/>
              <a:ea typeface="Libre Baskerville"/>
              <a:cs typeface="Libre Baskerville"/>
              <a:sym typeface="Libre Baskerville"/>
            </a:endParaRPr>
          </a:p>
          <a:p>
            <a:pPr marL="457200" lvl="0" indent="-368300" algn="just" rtl="0">
              <a:lnSpc>
                <a:spcPct val="115000"/>
              </a:lnSpc>
              <a:spcBef>
                <a:spcPts val="580"/>
              </a:spcBef>
              <a:spcAft>
                <a:spcPts val="0"/>
              </a:spcAft>
              <a:buSzPts val="2200"/>
              <a:buFont typeface="Libre Baskerville"/>
              <a:buChar char="•"/>
            </a:pPr>
            <a:r>
              <a:rPr lang="en-US" sz="2200">
                <a:latin typeface="Libre Baskerville"/>
                <a:ea typeface="Libre Baskerville"/>
                <a:cs typeface="Libre Baskerville"/>
                <a:sym typeface="Libre Baskerville"/>
              </a:rPr>
              <a:t>The datasets are reliable, updated till date and are considered by many others for project purposes.</a:t>
            </a:r>
            <a:endParaRPr/>
          </a:p>
        </p:txBody>
      </p:sp>
      <p:sp>
        <p:nvSpPr>
          <p:cNvPr id="289" name="Google Shape;28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290" name="Google Shape;290;p2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91" name="Google Shape;291;p29"/>
          <p:cNvSpPr txBox="1">
            <a:spLocks noGrp="1"/>
          </p:cNvSpPr>
          <p:nvPr>
            <p:ph type="ftr" idx="11"/>
          </p:nvPr>
        </p:nvSpPr>
        <p:spPr>
          <a:xfrm>
            <a:off x="2933775" y="6356350"/>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298" name="Google Shape;298;p30"/>
          <p:cNvSpPr txBox="1"/>
          <p:nvPr/>
        </p:nvSpPr>
        <p:spPr>
          <a:xfrm>
            <a:off x="218400" y="153825"/>
            <a:ext cx="8707200" cy="667500"/>
          </a:xfrm>
          <a:prstGeom prst="rect">
            <a:avLst/>
          </a:prstGeom>
          <a:noFill/>
          <a:ln>
            <a:noFill/>
          </a:ln>
        </p:spPr>
        <p:txBody>
          <a:bodyPr spcFirstLastPara="1" wrap="square" lIns="91425" tIns="45700" rIns="91425" bIns="91425" anchor="b" anchorCtr="0">
            <a:noAutofit/>
          </a:bodyPr>
          <a:lstStyle/>
          <a:p>
            <a:pPr marL="0" lvl="0" indent="0" algn="ctr" rtl="0">
              <a:spcBef>
                <a:spcPts val="0"/>
              </a:spcBef>
              <a:spcAft>
                <a:spcPts val="0"/>
              </a:spcAft>
              <a:buNone/>
            </a:pPr>
            <a:r>
              <a:rPr lang="en-US" sz="4000">
                <a:latin typeface="Source Sans Pro"/>
                <a:ea typeface="Source Sans Pro"/>
                <a:cs typeface="Source Sans Pro"/>
                <a:sym typeface="Source Sans Pro"/>
              </a:rPr>
              <a:t>Performance Parameters for Football</a:t>
            </a:r>
            <a:endParaRPr sz="4000">
              <a:latin typeface="Source Sans Pro"/>
              <a:ea typeface="Source Sans Pro"/>
              <a:cs typeface="Source Sans Pro"/>
              <a:sym typeface="Source Sans Pro"/>
            </a:endParaRPr>
          </a:p>
        </p:txBody>
      </p:sp>
      <p:pic>
        <p:nvPicPr>
          <p:cNvPr id="299" name="Google Shape;299;p30"/>
          <p:cNvPicPr preferRelativeResize="0"/>
          <p:nvPr/>
        </p:nvPicPr>
        <p:blipFill>
          <a:blip r:embed="rId3">
            <a:alphaModFix/>
          </a:blip>
          <a:stretch>
            <a:fillRect/>
          </a:stretch>
        </p:blipFill>
        <p:spPr>
          <a:xfrm>
            <a:off x="1446425" y="861262"/>
            <a:ext cx="6251150" cy="2701425"/>
          </a:xfrm>
          <a:prstGeom prst="rect">
            <a:avLst/>
          </a:prstGeom>
          <a:noFill/>
          <a:ln>
            <a:noFill/>
          </a:ln>
        </p:spPr>
      </p:pic>
      <p:sp>
        <p:nvSpPr>
          <p:cNvPr id="300" name="Google Shape;300;p30"/>
          <p:cNvSpPr txBox="1">
            <a:spLocks noGrp="1"/>
          </p:cNvSpPr>
          <p:nvPr>
            <p:ph type="ftr" idx="11"/>
          </p:nvPr>
        </p:nvSpPr>
        <p:spPr>
          <a:xfrm>
            <a:off x="2933775" y="6252025"/>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Sports Analysis and Outcome Prediction system</a:t>
            </a:r>
            <a:endParaRPr dirty="0"/>
          </a:p>
        </p:txBody>
      </p:sp>
      <p:sp>
        <p:nvSpPr>
          <p:cNvPr id="301" name="Google Shape;301;p30"/>
          <p:cNvSpPr txBox="1"/>
          <p:nvPr/>
        </p:nvSpPr>
        <p:spPr>
          <a:xfrm>
            <a:off x="175125" y="6252025"/>
            <a:ext cx="30000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888888"/>
                </a:solidFill>
                <a:latin typeface="Calibri"/>
                <a:ea typeface="Calibri"/>
                <a:cs typeface="Calibri"/>
                <a:sym typeface="Calibri"/>
              </a:rPr>
              <a:t>30/4/2019</a:t>
            </a:r>
            <a:endParaRPr dirty="0"/>
          </a:p>
        </p:txBody>
      </p:sp>
      <p:sp>
        <p:nvSpPr>
          <p:cNvPr id="302" name="Google Shape;302;p30"/>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03" name="Google Shape;303;p30"/>
          <p:cNvPicPr preferRelativeResize="0"/>
          <p:nvPr/>
        </p:nvPicPr>
        <p:blipFill>
          <a:blip r:embed="rId4">
            <a:alphaModFix/>
          </a:blip>
          <a:stretch>
            <a:fillRect/>
          </a:stretch>
        </p:blipFill>
        <p:spPr>
          <a:xfrm>
            <a:off x="495550" y="3770575"/>
            <a:ext cx="8236451" cy="20909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310" name="Google Shape;310;p31"/>
          <p:cNvSpPr txBox="1">
            <a:spLocks noGrp="1"/>
          </p:cNvSpPr>
          <p:nvPr>
            <p:ph type="ftr" idx="11"/>
          </p:nvPr>
        </p:nvSpPr>
        <p:spPr>
          <a:xfrm>
            <a:off x="3124200" y="6356350"/>
            <a:ext cx="33435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11" name="Google Shape;311;p31"/>
          <p:cNvSpPr txBox="1"/>
          <p:nvPr/>
        </p:nvSpPr>
        <p:spPr>
          <a:xfrm>
            <a:off x="175125" y="6252025"/>
            <a:ext cx="30000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888888"/>
                </a:solidFill>
                <a:latin typeface="Calibri"/>
                <a:ea typeface="Calibri"/>
                <a:cs typeface="Calibri"/>
                <a:sym typeface="Calibri"/>
              </a:rPr>
              <a:t>30/4/2019</a:t>
            </a:r>
            <a:endParaRPr dirty="0"/>
          </a:p>
        </p:txBody>
      </p:sp>
      <p:sp>
        <p:nvSpPr>
          <p:cNvPr id="312" name="Google Shape;312;p31"/>
          <p:cNvSpPr txBox="1">
            <a:spLocks noGrp="1"/>
          </p:cNvSpPr>
          <p:nvPr>
            <p:ph type="dt" idx="10"/>
          </p:nvPr>
        </p:nvSpPr>
        <p:spPr>
          <a:xfrm>
            <a:off x="6910975"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13" name="Google Shape;313;p31"/>
          <p:cNvPicPr preferRelativeResize="0"/>
          <p:nvPr/>
        </p:nvPicPr>
        <p:blipFill rotWithShape="1">
          <a:blip r:embed="rId3">
            <a:alphaModFix/>
          </a:blip>
          <a:srcRect t="13904"/>
          <a:stretch/>
        </p:blipFill>
        <p:spPr>
          <a:xfrm>
            <a:off x="213450" y="881775"/>
            <a:ext cx="8717100" cy="5279275"/>
          </a:xfrm>
          <a:prstGeom prst="rect">
            <a:avLst/>
          </a:prstGeom>
          <a:noFill/>
          <a:ln>
            <a:noFill/>
          </a:ln>
        </p:spPr>
      </p:pic>
      <p:sp>
        <p:nvSpPr>
          <p:cNvPr id="314" name="Google Shape;314;p31"/>
          <p:cNvSpPr txBox="1">
            <a:spLocks noGrp="1"/>
          </p:cNvSpPr>
          <p:nvPr>
            <p:ph type="title"/>
          </p:nvPr>
        </p:nvSpPr>
        <p:spPr>
          <a:xfrm>
            <a:off x="213450" y="186975"/>
            <a:ext cx="8632500" cy="69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4000">
                <a:solidFill>
                  <a:srgbClr val="000000"/>
                </a:solidFill>
                <a:latin typeface="Arial"/>
                <a:ea typeface="Arial"/>
                <a:cs typeface="Arial"/>
                <a:sym typeface="Arial"/>
              </a:rPr>
              <a:t>Derived parameters for Football</a:t>
            </a:r>
            <a:endParaRPr sz="40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321" name="Google Shape;321;p32"/>
          <p:cNvSpPr txBox="1">
            <a:spLocks noGrp="1"/>
          </p:cNvSpPr>
          <p:nvPr>
            <p:ph type="ftr" idx="11"/>
          </p:nvPr>
        </p:nvSpPr>
        <p:spPr>
          <a:xfrm>
            <a:off x="2933775" y="6356350"/>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22" name="Google Shape;322;p32"/>
          <p:cNvSpPr txBox="1"/>
          <p:nvPr/>
        </p:nvSpPr>
        <p:spPr>
          <a:xfrm>
            <a:off x="175125" y="6252025"/>
            <a:ext cx="30000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888888"/>
                </a:solidFill>
                <a:latin typeface="Calibri"/>
                <a:ea typeface="Calibri"/>
                <a:cs typeface="Calibri"/>
                <a:sym typeface="Calibri"/>
              </a:rPr>
              <a:t>30/4/2019</a:t>
            </a:r>
            <a:endParaRPr dirty="0"/>
          </a:p>
        </p:txBody>
      </p:sp>
      <p:sp>
        <p:nvSpPr>
          <p:cNvPr id="323" name="Google Shape;323;p32"/>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24" name="Google Shape;324;p32"/>
          <p:cNvSpPr txBox="1">
            <a:spLocks noGrp="1"/>
          </p:cNvSpPr>
          <p:nvPr>
            <p:ph type="body" idx="1"/>
          </p:nvPr>
        </p:nvSpPr>
        <p:spPr>
          <a:xfrm>
            <a:off x="359400" y="844475"/>
            <a:ext cx="8425200" cy="5459700"/>
          </a:xfrm>
          <a:prstGeom prst="rect">
            <a:avLst/>
          </a:prstGeom>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15000"/>
              </a:lnSpc>
              <a:spcBef>
                <a:spcPts val="600"/>
              </a:spcBef>
              <a:spcAft>
                <a:spcPts val="0"/>
              </a:spcAft>
              <a:buNone/>
            </a:pPr>
            <a:r>
              <a:rPr lang="en-US" sz="1600" dirty="0" err="1">
                <a:latin typeface="Arial"/>
                <a:ea typeface="Arial"/>
                <a:cs typeface="Arial"/>
                <a:sym typeface="Arial"/>
              </a:rPr>
              <a:t>Avg_home_scored</a:t>
            </a:r>
            <a:r>
              <a:rPr lang="en-US" sz="1600" dirty="0">
                <a:latin typeface="Arial"/>
                <a:ea typeface="Arial"/>
                <a:cs typeface="Arial"/>
                <a:sym typeface="Arial"/>
              </a:rPr>
              <a:t> = Total no of goals scored by home team / Total no of Home matches </a:t>
            </a:r>
            <a:endParaRPr sz="1600" dirty="0">
              <a:latin typeface="Arial"/>
              <a:ea typeface="Arial"/>
              <a:cs typeface="Arial"/>
              <a:sym typeface="Arial"/>
            </a:endParaRPr>
          </a:p>
          <a:p>
            <a:pPr marL="0" lvl="0" indent="0" algn="l" rtl="0">
              <a:lnSpc>
                <a:spcPct val="115000"/>
              </a:lnSpc>
              <a:spcBef>
                <a:spcPts val="600"/>
              </a:spcBef>
              <a:spcAft>
                <a:spcPts val="0"/>
              </a:spcAft>
              <a:buNone/>
            </a:pPr>
            <a:r>
              <a:rPr lang="en-US" sz="1600" dirty="0" err="1">
                <a:latin typeface="Arial"/>
                <a:ea typeface="Arial"/>
                <a:cs typeface="Arial"/>
                <a:sym typeface="Arial"/>
              </a:rPr>
              <a:t>Avg_away_scored</a:t>
            </a:r>
            <a:r>
              <a:rPr lang="en-US" sz="1600" dirty="0">
                <a:latin typeface="Arial"/>
                <a:ea typeface="Arial"/>
                <a:cs typeface="Arial"/>
                <a:sym typeface="Arial"/>
              </a:rPr>
              <a:t> = Total no of goals scored by away team / Total no of Away matches</a:t>
            </a:r>
            <a:endParaRPr sz="1600" dirty="0">
              <a:latin typeface="Arial"/>
              <a:ea typeface="Arial"/>
              <a:cs typeface="Arial"/>
              <a:sym typeface="Arial"/>
            </a:endParaRPr>
          </a:p>
          <a:p>
            <a:pPr marL="0" lvl="0" indent="0" algn="l" rtl="0">
              <a:lnSpc>
                <a:spcPct val="115000"/>
              </a:lnSpc>
              <a:spcBef>
                <a:spcPts val="600"/>
              </a:spcBef>
              <a:spcAft>
                <a:spcPts val="0"/>
              </a:spcAft>
              <a:buNone/>
            </a:pPr>
            <a:endParaRPr sz="1600" dirty="0">
              <a:latin typeface="Arial"/>
              <a:ea typeface="Arial"/>
              <a:cs typeface="Arial"/>
              <a:sym typeface="Arial"/>
            </a:endParaRPr>
          </a:p>
          <a:p>
            <a:pPr marL="0" lvl="0" indent="0" algn="l" rtl="0">
              <a:lnSpc>
                <a:spcPct val="115000"/>
              </a:lnSpc>
              <a:spcBef>
                <a:spcPts val="600"/>
              </a:spcBef>
              <a:spcAft>
                <a:spcPts val="0"/>
              </a:spcAft>
              <a:buNone/>
            </a:pPr>
            <a:r>
              <a:rPr lang="en-US" sz="1600" dirty="0">
                <a:latin typeface="Arial"/>
                <a:ea typeface="Arial"/>
                <a:cs typeface="Arial"/>
                <a:sym typeface="Arial"/>
              </a:rPr>
              <a:t>HGS = Total no of goals scored by home team</a:t>
            </a:r>
            <a:endParaRPr sz="1600" dirty="0">
              <a:latin typeface="Arial"/>
              <a:ea typeface="Arial"/>
              <a:cs typeface="Arial"/>
              <a:sym typeface="Arial"/>
            </a:endParaRPr>
          </a:p>
          <a:p>
            <a:pPr marL="0" lvl="0" indent="0" algn="l" rtl="0">
              <a:lnSpc>
                <a:spcPct val="115000"/>
              </a:lnSpc>
              <a:spcBef>
                <a:spcPts val="600"/>
              </a:spcBef>
              <a:spcAft>
                <a:spcPts val="0"/>
              </a:spcAft>
              <a:buNone/>
            </a:pPr>
            <a:r>
              <a:rPr lang="en-US" sz="1600" dirty="0">
                <a:latin typeface="Arial"/>
                <a:ea typeface="Arial"/>
                <a:cs typeface="Arial"/>
                <a:sym typeface="Arial"/>
              </a:rPr>
              <a:t>HGC = Total no of goals conceded by home team</a:t>
            </a:r>
            <a:endParaRPr sz="1600" dirty="0">
              <a:latin typeface="Arial"/>
              <a:ea typeface="Arial"/>
              <a:cs typeface="Arial"/>
              <a:sym typeface="Arial"/>
            </a:endParaRPr>
          </a:p>
          <a:p>
            <a:pPr marL="0" lvl="0" indent="0" algn="l" rtl="0">
              <a:lnSpc>
                <a:spcPct val="115000"/>
              </a:lnSpc>
              <a:spcBef>
                <a:spcPts val="600"/>
              </a:spcBef>
              <a:spcAft>
                <a:spcPts val="0"/>
              </a:spcAft>
              <a:buNone/>
            </a:pPr>
            <a:r>
              <a:rPr lang="en-US" sz="1600" dirty="0">
                <a:latin typeface="Arial"/>
                <a:ea typeface="Arial"/>
                <a:cs typeface="Arial"/>
                <a:sym typeface="Arial"/>
              </a:rPr>
              <a:t>AGS = Total no of goals scored by away team</a:t>
            </a:r>
            <a:endParaRPr sz="1600" dirty="0">
              <a:latin typeface="Arial"/>
              <a:ea typeface="Arial"/>
              <a:cs typeface="Arial"/>
              <a:sym typeface="Arial"/>
            </a:endParaRPr>
          </a:p>
          <a:p>
            <a:pPr marL="0" lvl="0" indent="0" algn="l" rtl="0">
              <a:lnSpc>
                <a:spcPct val="115000"/>
              </a:lnSpc>
              <a:spcBef>
                <a:spcPts val="600"/>
              </a:spcBef>
              <a:spcAft>
                <a:spcPts val="0"/>
              </a:spcAft>
              <a:buNone/>
            </a:pPr>
            <a:r>
              <a:rPr lang="en-US" sz="1600" dirty="0">
                <a:latin typeface="Arial"/>
                <a:ea typeface="Arial"/>
                <a:cs typeface="Arial"/>
                <a:sym typeface="Arial"/>
              </a:rPr>
              <a:t>AGC = Total no of goals conceded by away team</a:t>
            </a:r>
            <a:endParaRPr sz="1600" dirty="0">
              <a:latin typeface="Arial"/>
              <a:ea typeface="Arial"/>
              <a:cs typeface="Arial"/>
              <a:sym typeface="Arial"/>
            </a:endParaRPr>
          </a:p>
          <a:p>
            <a:pPr marL="0" lvl="0" indent="0" algn="l" rtl="0">
              <a:lnSpc>
                <a:spcPct val="115000"/>
              </a:lnSpc>
              <a:spcBef>
                <a:spcPts val="600"/>
              </a:spcBef>
              <a:spcAft>
                <a:spcPts val="0"/>
              </a:spcAft>
              <a:buNone/>
            </a:pP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r>
              <a:rPr lang="en-US" sz="1600" dirty="0">
                <a:latin typeface="Arial"/>
                <a:ea typeface="Arial"/>
                <a:cs typeface="Arial"/>
                <a:sym typeface="Arial"/>
              </a:rPr>
              <a:t>19 Home, 19 Away matches for each team each season and total 16 seasons: Total 304 matches</a:t>
            </a: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r>
              <a:rPr lang="en-US" sz="1600" dirty="0">
                <a:latin typeface="Arial"/>
                <a:ea typeface="Arial"/>
                <a:cs typeface="Arial"/>
                <a:sym typeface="Arial"/>
              </a:rPr>
              <a:t>HAS = (HGS / 304.0) / </a:t>
            </a:r>
            <a:r>
              <a:rPr lang="en-US" sz="1600" dirty="0" err="1">
                <a:latin typeface="Arial"/>
                <a:ea typeface="Arial"/>
                <a:cs typeface="Arial"/>
                <a:sym typeface="Arial"/>
              </a:rPr>
              <a:t>avg_home_scored</a:t>
            </a: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r>
              <a:rPr lang="en-US" sz="1600" dirty="0">
                <a:latin typeface="Arial"/>
                <a:ea typeface="Arial"/>
                <a:cs typeface="Arial"/>
                <a:sym typeface="Arial"/>
              </a:rPr>
              <a:t>.AAS = (AGS / 304.0) / </a:t>
            </a:r>
            <a:r>
              <a:rPr lang="en-US" sz="1600" dirty="0" err="1">
                <a:latin typeface="Arial"/>
                <a:ea typeface="Arial"/>
                <a:cs typeface="Arial"/>
                <a:sym typeface="Arial"/>
              </a:rPr>
              <a:t>avg_away_scored</a:t>
            </a: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r>
              <a:rPr lang="en-US" sz="1600" dirty="0">
                <a:latin typeface="Arial"/>
                <a:ea typeface="Arial"/>
                <a:cs typeface="Arial"/>
                <a:sym typeface="Arial"/>
              </a:rPr>
              <a:t>HDS = (HGC / 304.0) / </a:t>
            </a:r>
            <a:r>
              <a:rPr lang="en-US" sz="1600" dirty="0" err="1">
                <a:latin typeface="Arial"/>
                <a:ea typeface="Arial"/>
                <a:cs typeface="Arial"/>
                <a:sym typeface="Arial"/>
              </a:rPr>
              <a:t>avg_home_conceded</a:t>
            </a:r>
            <a:endParaRPr sz="1600" dirty="0">
              <a:latin typeface="Arial"/>
              <a:ea typeface="Arial"/>
              <a:cs typeface="Arial"/>
              <a:sym typeface="Arial"/>
            </a:endParaRPr>
          </a:p>
          <a:p>
            <a:pPr marL="0" lvl="0" indent="0" algn="l" rtl="0">
              <a:lnSpc>
                <a:spcPct val="115000"/>
              </a:lnSpc>
              <a:spcBef>
                <a:spcPts val="600"/>
              </a:spcBef>
              <a:spcAft>
                <a:spcPts val="0"/>
              </a:spcAft>
              <a:buClr>
                <a:schemeClr val="dk1"/>
              </a:buClr>
              <a:buSzPts val="1100"/>
              <a:buFont typeface="Arial"/>
              <a:buNone/>
            </a:pPr>
            <a:r>
              <a:rPr lang="en-US" sz="1600" dirty="0">
                <a:latin typeface="Arial"/>
                <a:ea typeface="Arial"/>
                <a:cs typeface="Arial"/>
                <a:sym typeface="Arial"/>
              </a:rPr>
              <a:t>ADS = (AGC / 304.0) / </a:t>
            </a:r>
            <a:r>
              <a:rPr lang="en-US" sz="1600" dirty="0" err="1" smtClean="0">
                <a:latin typeface="Arial"/>
                <a:ea typeface="Arial"/>
                <a:cs typeface="Arial"/>
                <a:sym typeface="Arial"/>
              </a:rPr>
              <a:t>avg_away_conceded</a:t>
            </a:r>
            <a:endParaRPr sz="1600" dirty="0">
              <a:latin typeface="Arial"/>
              <a:ea typeface="Arial"/>
              <a:cs typeface="Arial"/>
              <a:sym typeface="Arial"/>
            </a:endParaRPr>
          </a:p>
        </p:txBody>
      </p:sp>
      <p:sp>
        <p:nvSpPr>
          <p:cNvPr id="325" name="Google Shape;325;p32"/>
          <p:cNvSpPr txBox="1"/>
          <p:nvPr/>
        </p:nvSpPr>
        <p:spPr>
          <a:xfrm>
            <a:off x="359400" y="104400"/>
            <a:ext cx="8425200" cy="6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t>Calculation of D.P. in Football</a:t>
            </a: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332" name="Google Shape;332;p33"/>
          <p:cNvSpPr txBox="1">
            <a:spLocks noGrp="1"/>
          </p:cNvSpPr>
          <p:nvPr>
            <p:ph type="ftr" idx="11"/>
          </p:nvPr>
        </p:nvSpPr>
        <p:spPr>
          <a:xfrm>
            <a:off x="2933775" y="6356350"/>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33" name="Google Shape;333;p33"/>
          <p:cNvSpPr txBox="1"/>
          <p:nvPr/>
        </p:nvSpPr>
        <p:spPr>
          <a:xfrm>
            <a:off x="175125" y="6252025"/>
            <a:ext cx="30000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888888"/>
                </a:solidFill>
                <a:latin typeface="Calibri"/>
                <a:ea typeface="Calibri"/>
                <a:cs typeface="Calibri"/>
                <a:sym typeface="Calibri"/>
              </a:rPr>
              <a:t>30/4/2019</a:t>
            </a:r>
            <a:endParaRPr dirty="0"/>
          </a:p>
        </p:txBody>
      </p:sp>
      <p:sp>
        <p:nvSpPr>
          <p:cNvPr id="334" name="Google Shape;334;p33"/>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35" name="Google Shape;335;p33"/>
          <p:cNvSpPr txBox="1"/>
          <p:nvPr/>
        </p:nvSpPr>
        <p:spPr>
          <a:xfrm>
            <a:off x="68850" y="221250"/>
            <a:ext cx="8764200" cy="620700"/>
          </a:xfrm>
          <a:prstGeom prst="rect">
            <a:avLst/>
          </a:prstGeom>
          <a:noFill/>
          <a:ln>
            <a:noFill/>
          </a:ln>
        </p:spPr>
        <p:txBody>
          <a:bodyPr spcFirstLastPara="1" wrap="square" lIns="91425" tIns="45700" rIns="91425" bIns="91425" anchor="b" anchorCtr="0">
            <a:noAutofit/>
          </a:bodyPr>
          <a:lstStyle/>
          <a:p>
            <a:pPr marL="0" lvl="0" indent="0" algn="ctr" rtl="0">
              <a:spcBef>
                <a:spcPts val="0"/>
              </a:spcBef>
              <a:spcAft>
                <a:spcPts val="0"/>
              </a:spcAft>
              <a:buNone/>
            </a:pPr>
            <a:r>
              <a:rPr lang="en-US" sz="4000">
                <a:latin typeface="Source Sans Pro"/>
                <a:ea typeface="Source Sans Pro"/>
                <a:cs typeface="Source Sans Pro"/>
                <a:sym typeface="Source Sans Pro"/>
              </a:rPr>
              <a:t>Performance parameters for Cricket</a:t>
            </a:r>
            <a:endParaRPr sz="4000">
              <a:latin typeface="Source Sans Pro"/>
              <a:ea typeface="Source Sans Pro"/>
              <a:cs typeface="Source Sans Pro"/>
              <a:sym typeface="Source Sans Pro"/>
            </a:endParaRPr>
          </a:p>
        </p:txBody>
      </p:sp>
      <p:pic>
        <p:nvPicPr>
          <p:cNvPr id="336" name="Google Shape;336;p33"/>
          <p:cNvPicPr preferRelativeResize="0"/>
          <p:nvPr/>
        </p:nvPicPr>
        <p:blipFill>
          <a:blip r:embed="rId3">
            <a:alphaModFix/>
          </a:blip>
          <a:stretch>
            <a:fillRect/>
          </a:stretch>
        </p:blipFill>
        <p:spPr>
          <a:xfrm>
            <a:off x="1854113" y="922675"/>
            <a:ext cx="5603925" cy="2373950"/>
          </a:xfrm>
          <a:prstGeom prst="rect">
            <a:avLst/>
          </a:prstGeom>
          <a:noFill/>
          <a:ln>
            <a:noFill/>
          </a:ln>
        </p:spPr>
      </p:pic>
      <p:pic>
        <p:nvPicPr>
          <p:cNvPr id="337" name="Google Shape;337;p33"/>
          <p:cNvPicPr preferRelativeResize="0"/>
          <p:nvPr/>
        </p:nvPicPr>
        <p:blipFill rotWithShape="1">
          <a:blip r:embed="rId4">
            <a:alphaModFix/>
          </a:blip>
          <a:srcRect l="600" r="-599" b="22166"/>
          <a:stretch/>
        </p:blipFill>
        <p:spPr>
          <a:xfrm>
            <a:off x="175125" y="3440825"/>
            <a:ext cx="8667349" cy="26670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533400" y="152400"/>
            <a:ext cx="8229600" cy="792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b="1">
                <a:solidFill>
                  <a:schemeClr val="dk1"/>
                </a:solidFill>
                <a:latin typeface="Times New Roman"/>
                <a:ea typeface="Times New Roman"/>
                <a:cs typeface="Times New Roman"/>
                <a:sym typeface="Times New Roman"/>
              </a:rPr>
              <a:t>Content</a:t>
            </a:r>
            <a:endParaRPr sz="4000"/>
          </a:p>
        </p:txBody>
      </p:sp>
      <p:sp>
        <p:nvSpPr>
          <p:cNvPr id="116" name="Google Shape;116;p14"/>
          <p:cNvSpPr txBox="1">
            <a:spLocks noGrp="1"/>
          </p:cNvSpPr>
          <p:nvPr>
            <p:ph type="body" idx="1"/>
          </p:nvPr>
        </p:nvSpPr>
        <p:spPr>
          <a:xfrm>
            <a:off x="533400" y="944550"/>
            <a:ext cx="8229600" cy="49656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Introduction </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Literature</a:t>
            </a:r>
            <a:endParaRPr sz="2800" dirty="0"/>
          </a:p>
          <a:p>
            <a:pPr marL="457200" lvl="0" indent="-406400" algn="l" rtl="0">
              <a:spcBef>
                <a:spcPts val="0"/>
              </a:spcBef>
              <a:spcAft>
                <a:spcPts val="0"/>
              </a:spcAft>
              <a:buSzPts val="2800"/>
              <a:buChar char="•"/>
            </a:pPr>
            <a:r>
              <a:rPr lang="en-US" sz="2800" dirty="0">
                <a:latin typeface="Times New Roman"/>
                <a:ea typeface="Times New Roman"/>
                <a:cs typeface="Times New Roman"/>
                <a:sym typeface="Times New Roman"/>
              </a:rPr>
              <a:t>Problem Statement</a:t>
            </a:r>
            <a:r>
              <a:rPr lang="en-US" sz="2800" dirty="0"/>
              <a:t> with proposed solution</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Work Flow of the system </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Algorithms Used</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Experimental Setup</a:t>
            </a:r>
            <a:endParaRPr sz="2800" dirty="0"/>
          </a:p>
          <a:p>
            <a:pPr marL="914400" lvl="1" indent="-406400" algn="l" rtl="0">
              <a:spcBef>
                <a:spcPts val="0"/>
              </a:spcBef>
              <a:spcAft>
                <a:spcPts val="0"/>
              </a:spcAft>
              <a:buSzPts val="2800"/>
              <a:buFont typeface="Times New Roman"/>
              <a:buChar char="–"/>
            </a:pPr>
            <a:r>
              <a:rPr lang="en-US" dirty="0">
                <a:latin typeface="Times New Roman"/>
                <a:ea typeface="Times New Roman"/>
                <a:cs typeface="Times New Roman"/>
                <a:sym typeface="Times New Roman"/>
              </a:rPr>
              <a:t>Performance Evaluation Parameters</a:t>
            </a:r>
            <a:endParaRPr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Validation with Test Cases</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Results  &amp; Discussion</a:t>
            </a:r>
            <a:endParaRPr sz="2800" dirty="0"/>
          </a:p>
          <a:p>
            <a:pPr marL="457200" lvl="0" indent="-406400" algn="l"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Conclusion</a:t>
            </a:r>
            <a:endParaRPr sz="2800" dirty="0"/>
          </a:p>
          <a:p>
            <a:pPr marL="457200" lvl="0" indent="-381000" algn="l" rtl="0">
              <a:spcBef>
                <a:spcPts val="0"/>
              </a:spcBef>
              <a:spcAft>
                <a:spcPts val="0"/>
              </a:spcAft>
              <a:buSzPts val="2400"/>
              <a:buFont typeface="Times New Roman"/>
              <a:buChar char="•"/>
            </a:pPr>
            <a:r>
              <a:rPr lang="en-US" sz="2800" dirty="0">
                <a:latin typeface="Times New Roman"/>
                <a:ea typeface="Times New Roman"/>
                <a:cs typeface="Times New Roman"/>
                <a:sym typeface="Times New Roman"/>
              </a:rPr>
              <a:t>Reference</a:t>
            </a:r>
            <a:r>
              <a:rPr lang="en-US" sz="2400" dirty="0">
                <a:latin typeface="Times New Roman"/>
                <a:ea typeface="Times New Roman"/>
                <a:cs typeface="Times New Roman"/>
                <a:sym typeface="Times New Roman"/>
              </a:rPr>
              <a:t>s</a:t>
            </a:r>
            <a:endParaRPr sz="2480" dirty="0">
              <a:solidFill>
                <a:schemeClr val="dk1"/>
              </a:solidFill>
              <a:latin typeface="Times New Roman"/>
              <a:ea typeface="Times New Roman"/>
              <a:cs typeface="Times New Roman"/>
              <a:sym typeface="Times New Roman"/>
            </a:endParaRPr>
          </a:p>
          <a:p>
            <a:pPr marL="342900" lvl="0" indent="-185420" algn="l" rtl="0">
              <a:lnSpc>
                <a:spcPct val="80000"/>
              </a:lnSpc>
              <a:spcBef>
                <a:spcPts val="496"/>
              </a:spcBef>
              <a:spcAft>
                <a:spcPts val="0"/>
              </a:spcAft>
              <a:buClr>
                <a:schemeClr val="dk1"/>
              </a:buClr>
              <a:buSzPts val="2480"/>
              <a:buNone/>
            </a:pPr>
            <a:endParaRPr sz="2480" dirty="0"/>
          </a:p>
        </p:txBody>
      </p:sp>
      <p:sp>
        <p:nvSpPr>
          <p:cNvPr id="117" name="Google Shape;117;p14"/>
          <p:cNvSpPr txBox="1">
            <a:spLocks noGrp="1"/>
          </p:cNvSpPr>
          <p:nvPr>
            <p:ph type="sldNum" idx="12"/>
          </p:nvPr>
        </p:nvSpPr>
        <p:spPr>
          <a:xfrm>
            <a:off x="6909125" y="6356363"/>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8" name="Google Shape;11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119" name="Google Shape;119;p14"/>
          <p:cNvSpPr txBox="1">
            <a:spLocks noGrp="1"/>
          </p:cNvSpPr>
          <p:nvPr>
            <p:ph type="ftr" idx="11"/>
          </p:nvPr>
        </p:nvSpPr>
        <p:spPr>
          <a:xfrm>
            <a:off x="2707950" y="6356363"/>
            <a:ext cx="3728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344" name="Google Shape;344;p34"/>
          <p:cNvSpPr txBox="1">
            <a:spLocks noGrp="1"/>
          </p:cNvSpPr>
          <p:nvPr>
            <p:ph type="ftr" idx="11"/>
          </p:nvPr>
        </p:nvSpPr>
        <p:spPr>
          <a:xfrm>
            <a:off x="2933775" y="6356350"/>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45" name="Google Shape;345;p34"/>
          <p:cNvSpPr txBox="1"/>
          <p:nvPr/>
        </p:nvSpPr>
        <p:spPr>
          <a:xfrm>
            <a:off x="175125" y="6252025"/>
            <a:ext cx="3000000" cy="5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888888"/>
                </a:solidFill>
                <a:latin typeface="Calibri"/>
                <a:ea typeface="Calibri"/>
                <a:cs typeface="Calibri"/>
                <a:sym typeface="Calibri"/>
              </a:rPr>
              <a:t>30/4/2019</a:t>
            </a:r>
            <a:endParaRPr dirty="0"/>
          </a:p>
        </p:txBody>
      </p:sp>
      <p:sp>
        <p:nvSpPr>
          <p:cNvPr id="346" name="Google Shape;346;p34"/>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7" name="Google Shape;347;p34"/>
          <p:cNvSpPr txBox="1"/>
          <p:nvPr/>
        </p:nvSpPr>
        <p:spPr>
          <a:xfrm>
            <a:off x="228600" y="228600"/>
            <a:ext cx="8763000" cy="620700"/>
          </a:xfrm>
          <a:prstGeom prst="rect">
            <a:avLst/>
          </a:prstGeom>
          <a:noFill/>
          <a:ln>
            <a:noFill/>
          </a:ln>
        </p:spPr>
        <p:txBody>
          <a:bodyPr spcFirstLastPara="1" wrap="square" lIns="91425" tIns="45700" rIns="91425" bIns="91425" anchor="b" anchorCtr="0">
            <a:noAutofit/>
          </a:bodyPr>
          <a:lstStyle/>
          <a:p>
            <a:pPr marL="0" lvl="0" indent="0" algn="ctr" rtl="0">
              <a:spcBef>
                <a:spcPts val="0"/>
              </a:spcBef>
              <a:spcAft>
                <a:spcPts val="0"/>
              </a:spcAft>
              <a:buNone/>
            </a:pPr>
            <a:r>
              <a:rPr lang="en-US" sz="4000">
                <a:latin typeface="Source Sans Pro"/>
                <a:ea typeface="Source Sans Pro"/>
                <a:cs typeface="Source Sans Pro"/>
                <a:sym typeface="Source Sans Pro"/>
              </a:rPr>
              <a:t>Derived parameters (D.P.) for Cricket</a:t>
            </a:r>
            <a:endParaRPr sz="4000">
              <a:latin typeface="Source Sans Pro"/>
              <a:ea typeface="Source Sans Pro"/>
              <a:cs typeface="Source Sans Pro"/>
              <a:sym typeface="Source Sans Pro"/>
            </a:endParaRPr>
          </a:p>
        </p:txBody>
      </p:sp>
      <p:pic>
        <p:nvPicPr>
          <p:cNvPr id="348" name="Google Shape;348;p34"/>
          <p:cNvPicPr preferRelativeResize="0"/>
          <p:nvPr/>
        </p:nvPicPr>
        <p:blipFill>
          <a:blip r:embed="rId3">
            <a:alphaModFix/>
          </a:blip>
          <a:stretch>
            <a:fillRect/>
          </a:stretch>
        </p:blipFill>
        <p:spPr>
          <a:xfrm>
            <a:off x="2571828" y="849288"/>
            <a:ext cx="3837772" cy="2300862"/>
          </a:xfrm>
          <a:prstGeom prst="rect">
            <a:avLst/>
          </a:prstGeom>
          <a:noFill/>
          <a:ln>
            <a:noFill/>
          </a:ln>
        </p:spPr>
      </p:pic>
      <p:pic>
        <p:nvPicPr>
          <p:cNvPr id="349" name="Google Shape;349;p34"/>
          <p:cNvPicPr preferRelativeResize="0"/>
          <p:nvPr/>
        </p:nvPicPr>
        <p:blipFill rotWithShape="1">
          <a:blip r:embed="rId4">
            <a:alphaModFix/>
          </a:blip>
          <a:srcRect l="7106"/>
          <a:stretch/>
        </p:blipFill>
        <p:spPr>
          <a:xfrm>
            <a:off x="216190" y="3239875"/>
            <a:ext cx="8537859" cy="288161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356" name="Google Shape;356;p35"/>
          <p:cNvSpPr txBox="1">
            <a:spLocks noGrp="1"/>
          </p:cNvSpPr>
          <p:nvPr>
            <p:ph type="ftr" idx="11"/>
          </p:nvPr>
        </p:nvSpPr>
        <p:spPr>
          <a:xfrm>
            <a:off x="2933775" y="6356350"/>
            <a:ext cx="3360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58" name="Google Shape;358;p35"/>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59" name="Google Shape;359;p35"/>
          <p:cNvSpPr txBox="1">
            <a:spLocks noGrp="1"/>
          </p:cNvSpPr>
          <p:nvPr>
            <p:ph type="title"/>
          </p:nvPr>
        </p:nvSpPr>
        <p:spPr>
          <a:xfrm>
            <a:off x="275400" y="245901"/>
            <a:ext cx="8411400" cy="462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rgbClr val="000000"/>
                </a:solidFill>
                <a:latin typeface="Arial"/>
                <a:ea typeface="Arial"/>
                <a:cs typeface="Arial"/>
                <a:sym typeface="Arial"/>
              </a:rPr>
              <a:t>Calculation of D.P. in Cricket</a:t>
            </a:r>
            <a:endParaRPr sz="4000">
              <a:solidFill>
                <a:srgbClr val="000000"/>
              </a:solidFill>
            </a:endParaRPr>
          </a:p>
        </p:txBody>
      </p:sp>
      <p:sp>
        <p:nvSpPr>
          <p:cNvPr id="360" name="Google Shape;360;p35"/>
          <p:cNvSpPr txBox="1"/>
          <p:nvPr/>
        </p:nvSpPr>
        <p:spPr>
          <a:xfrm>
            <a:off x="303450" y="778050"/>
            <a:ext cx="8537100" cy="530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800" dirty="0" err="1">
                <a:solidFill>
                  <a:schemeClr val="dk1"/>
                </a:solidFill>
              </a:rPr>
              <a:t>Avg_home_runs</a:t>
            </a:r>
            <a:r>
              <a:rPr lang="en-US" sz="1800" dirty="0">
                <a:solidFill>
                  <a:schemeClr val="dk1"/>
                </a:solidFill>
              </a:rPr>
              <a:t> = Total runs scored by </a:t>
            </a:r>
            <a:r>
              <a:rPr lang="en-US" sz="1800" dirty="0" err="1">
                <a:solidFill>
                  <a:schemeClr val="dk1"/>
                </a:solidFill>
              </a:rPr>
              <a:t>TeamA</a:t>
            </a:r>
            <a:r>
              <a:rPr lang="en-US" sz="1800" dirty="0">
                <a:solidFill>
                  <a:schemeClr val="dk1"/>
                </a:solidFill>
              </a:rPr>
              <a:t> / total no of Home matches </a:t>
            </a:r>
            <a:endParaRPr sz="1800" dirty="0">
              <a:solidFill>
                <a:schemeClr val="dk1"/>
              </a:solidFill>
            </a:endParaRPr>
          </a:p>
          <a:p>
            <a:pPr marL="0" lvl="0" indent="0" algn="l" rtl="0">
              <a:lnSpc>
                <a:spcPct val="115000"/>
              </a:lnSpc>
              <a:spcBef>
                <a:spcPts val="600"/>
              </a:spcBef>
              <a:spcAft>
                <a:spcPts val="0"/>
              </a:spcAft>
              <a:buNone/>
            </a:pPr>
            <a:r>
              <a:rPr lang="en-US" sz="1800" dirty="0" err="1">
                <a:solidFill>
                  <a:schemeClr val="dk1"/>
                </a:solidFill>
              </a:rPr>
              <a:t>Avg_away_scored</a:t>
            </a:r>
            <a:r>
              <a:rPr lang="en-US" sz="1800" dirty="0">
                <a:solidFill>
                  <a:schemeClr val="dk1"/>
                </a:solidFill>
              </a:rPr>
              <a:t> = Total runs scored by </a:t>
            </a:r>
            <a:r>
              <a:rPr lang="en-US" sz="1800" dirty="0" err="1">
                <a:solidFill>
                  <a:schemeClr val="dk1"/>
                </a:solidFill>
              </a:rPr>
              <a:t>TeamB</a:t>
            </a:r>
            <a:r>
              <a:rPr lang="en-US" sz="1800" dirty="0">
                <a:solidFill>
                  <a:schemeClr val="dk1"/>
                </a:solidFill>
              </a:rPr>
              <a:t> / total no of Away matches</a:t>
            </a:r>
            <a:endParaRPr sz="1800" dirty="0">
              <a:solidFill>
                <a:schemeClr val="dk1"/>
              </a:solidFill>
            </a:endParaRPr>
          </a:p>
          <a:p>
            <a:pPr marL="0" lvl="0" indent="0" algn="l" rtl="0">
              <a:lnSpc>
                <a:spcPct val="115000"/>
              </a:lnSpc>
              <a:spcBef>
                <a:spcPts val="600"/>
              </a:spcBef>
              <a:spcAft>
                <a:spcPts val="0"/>
              </a:spcAft>
              <a:buNone/>
            </a:pP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HRS= Total runs scored by </a:t>
            </a:r>
            <a:r>
              <a:rPr lang="en-US" sz="1800" dirty="0" err="1">
                <a:solidFill>
                  <a:schemeClr val="dk1"/>
                </a:solidFill>
              </a:rPr>
              <a:t>TeamA</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HRC = Total runs conceded by </a:t>
            </a:r>
            <a:r>
              <a:rPr lang="en-US" sz="1800" dirty="0" err="1">
                <a:solidFill>
                  <a:schemeClr val="dk1"/>
                </a:solidFill>
              </a:rPr>
              <a:t>TeamB</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ARS = Total runs scored by </a:t>
            </a:r>
            <a:r>
              <a:rPr lang="en-US" sz="1800" dirty="0" err="1">
                <a:solidFill>
                  <a:schemeClr val="dk1"/>
                </a:solidFill>
              </a:rPr>
              <a:t>TeamB</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ARC = Total runs conceded by </a:t>
            </a:r>
            <a:r>
              <a:rPr lang="en-US" sz="1800" dirty="0" err="1">
                <a:solidFill>
                  <a:schemeClr val="dk1"/>
                </a:solidFill>
              </a:rPr>
              <a:t>TeamA</a:t>
            </a:r>
            <a:endParaRPr sz="1800" dirty="0">
              <a:solidFill>
                <a:schemeClr val="dk1"/>
              </a:solidFill>
            </a:endParaRPr>
          </a:p>
          <a:p>
            <a:pPr marL="0" lvl="0" indent="0" algn="l" rtl="0">
              <a:lnSpc>
                <a:spcPct val="115000"/>
              </a:lnSpc>
              <a:spcBef>
                <a:spcPts val="600"/>
              </a:spcBef>
              <a:spcAft>
                <a:spcPts val="0"/>
              </a:spcAft>
              <a:buNone/>
            </a:pP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8 Home matches for each team each season and 11 seasons therefore 88 home matches and 88 away matches</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HAS = (HRS / 80.0) / </a:t>
            </a:r>
            <a:r>
              <a:rPr lang="en-US" sz="1800" dirty="0" err="1">
                <a:solidFill>
                  <a:schemeClr val="dk1"/>
                </a:solidFill>
              </a:rPr>
              <a:t>avg_home_runs</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AAS = (ARS / 80.0) / </a:t>
            </a:r>
            <a:r>
              <a:rPr lang="en-US" sz="1800" dirty="0" err="1">
                <a:solidFill>
                  <a:schemeClr val="dk1"/>
                </a:solidFill>
              </a:rPr>
              <a:t>avg_away_runs</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HDS = (HRC / 80.0) / </a:t>
            </a:r>
            <a:r>
              <a:rPr lang="en-US" sz="1800" dirty="0" err="1">
                <a:solidFill>
                  <a:schemeClr val="dk1"/>
                </a:solidFill>
              </a:rPr>
              <a:t>avg_home_conceded</a:t>
            </a:r>
            <a:endParaRPr sz="1800" dirty="0">
              <a:solidFill>
                <a:schemeClr val="dk1"/>
              </a:solidFill>
            </a:endParaRPr>
          </a:p>
          <a:p>
            <a:pPr marL="0" lvl="0" indent="0" algn="l" rtl="0">
              <a:lnSpc>
                <a:spcPct val="115000"/>
              </a:lnSpc>
              <a:spcBef>
                <a:spcPts val="600"/>
              </a:spcBef>
              <a:spcAft>
                <a:spcPts val="0"/>
              </a:spcAft>
              <a:buNone/>
            </a:pPr>
            <a:r>
              <a:rPr lang="en-US" sz="1800" dirty="0">
                <a:solidFill>
                  <a:schemeClr val="dk1"/>
                </a:solidFill>
              </a:rPr>
              <a:t>ADS = (ARC / 80.0) / </a:t>
            </a:r>
            <a:r>
              <a:rPr lang="en-US" sz="1800" dirty="0" err="1" smtClean="0">
                <a:solidFill>
                  <a:schemeClr val="dk1"/>
                </a:solidFill>
              </a:rPr>
              <a:t>avg_away_conceded</a:t>
            </a:r>
            <a:endParaRPr sz="1800" dirty="0">
              <a:solidFill>
                <a:schemeClr val="dk1"/>
              </a:solidFill>
            </a:endParaRPr>
          </a:p>
        </p:txBody>
      </p:sp>
      <p:sp>
        <p:nvSpPr>
          <p:cNvPr id="8" name="Google Shape;135;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6"/>
          <p:cNvSpPr txBox="1">
            <a:spLocks noGrp="1"/>
          </p:cNvSpPr>
          <p:nvPr>
            <p:ph type="title"/>
          </p:nvPr>
        </p:nvSpPr>
        <p:spPr>
          <a:xfrm>
            <a:off x="387450" y="227500"/>
            <a:ext cx="8369100" cy="750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Validation with Test cases</a:t>
            </a:r>
            <a:endParaRPr sz="4000"/>
          </a:p>
        </p:txBody>
      </p:sp>
      <p:sp>
        <p:nvSpPr>
          <p:cNvPr id="366" name="Google Shape;366;p3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367" name="Google Shape;367;p36"/>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68" name="Google Shape;368;p36"/>
          <p:cNvSpPr txBox="1">
            <a:spLocks noGrp="1"/>
          </p:cNvSpPr>
          <p:nvPr>
            <p:ph type="ftr" idx="11"/>
          </p:nvPr>
        </p:nvSpPr>
        <p:spPr>
          <a:xfrm>
            <a:off x="2551800" y="6356350"/>
            <a:ext cx="3958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
        <p:nvSpPr>
          <p:cNvPr id="369" name="Google Shape;369;p36"/>
          <p:cNvSpPr txBox="1"/>
          <p:nvPr/>
        </p:nvSpPr>
        <p:spPr>
          <a:xfrm>
            <a:off x="305850" y="5462942"/>
            <a:ext cx="8450700" cy="75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480"/>
              </a:spcBef>
              <a:spcAft>
                <a:spcPts val="0"/>
              </a:spcAft>
              <a:buNone/>
            </a:pPr>
            <a:r>
              <a:rPr lang="en-US" sz="2000" dirty="0">
                <a:solidFill>
                  <a:schemeClr val="dk1"/>
                </a:solidFill>
                <a:latin typeface="Libre Baskerville"/>
                <a:ea typeface="Libre Baskerville"/>
                <a:cs typeface="Libre Baskerville"/>
                <a:sym typeface="Libre Baskerville"/>
              </a:rPr>
              <a:t>Here</a:t>
            </a:r>
            <a:r>
              <a:rPr lang="en-US" sz="2000" dirty="0" smtClean="0">
                <a:solidFill>
                  <a:schemeClr val="dk1"/>
                </a:solidFill>
                <a:latin typeface="Libre Baskerville"/>
                <a:ea typeface="Libre Baskerville"/>
                <a:cs typeface="Libre Baskerville"/>
                <a:sym typeface="Libre Baskerville"/>
              </a:rPr>
              <a:t>, users </a:t>
            </a:r>
            <a:r>
              <a:rPr lang="en-US" sz="2000" dirty="0">
                <a:solidFill>
                  <a:schemeClr val="dk1"/>
                </a:solidFill>
                <a:latin typeface="Libre Baskerville"/>
                <a:ea typeface="Libre Baskerville"/>
                <a:cs typeface="Libre Baskerville"/>
                <a:sym typeface="Libre Baskerville"/>
              </a:rPr>
              <a:t>enter values </a:t>
            </a:r>
            <a:r>
              <a:rPr lang="en-US" sz="2000" dirty="0" smtClean="0">
                <a:solidFill>
                  <a:schemeClr val="dk1"/>
                </a:solidFill>
                <a:latin typeface="Libre Baskerville"/>
                <a:ea typeface="Libre Baskerville"/>
                <a:cs typeface="Libre Baskerville"/>
                <a:sym typeface="Libre Baskerville"/>
              </a:rPr>
              <a:t>for all the given </a:t>
            </a:r>
            <a:r>
              <a:rPr lang="en-US" sz="2000" dirty="0">
                <a:solidFill>
                  <a:schemeClr val="dk1"/>
                </a:solidFill>
                <a:latin typeface="Libre Baskerville"/>
                <a:ea typeface="Libre Baskerville"/>
                <a:cs typeface="Libre Baskerville"/>
                <a:sym typeface="Libre Baskerville"/>
              </a:rPr>
              <a:t>parameters to check the outcome.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50" y="932688"/>
            <a:ext cx="8477668" cy="4530254"/>
          </a:xfrm>
          <a:prstGeom prst="rect">
            <a:avLst/>
          </a:prstGeom>
          <a:ln w="3175">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376" name="Google Shape;376;p37"/>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77" name="Google Shape;377;p37"/>
          <p:cNvSpPr txBox="1">
            <a:spLocks noGrp="1"/>
          </p:cNvSpPr>
          <p:nvPr>
            <p:ph type="ftr" idx="11"/>
          </p:nvPr>
        </p:nvSpPr>
        <p:spPr>
          <a:xfrm>
            <a:off x="2852700" y="6356350"/>
            <a:ext cx="35664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 </a:t>
            </a:r>
            <a:endParaRPr/>
          </a:p>
        </p:txBody>
      </p:sp>
      <p:sp>
        <p:nvSpPr>
          <p:cNvPr id="379" name="Google Shape;379;p37"/>
          <p:cNvSpPr txBox="1"/>
          <p:nvPr/>
        </p:nvSpPr>
        <p:spPr>
          <a:xfrm>
            <a:off x="290100" y="5326775"/>
            <a:ext cx="8563800" cy="788700"/>
          </a:xfrm>
          <a:prstGeom prst="rect">
            <a:avLst/>
          </a:prstGeom>
          <a:noFill/>
          <a:ln>
            <a:noFill/>
          </a:ln>
        </p:spPr>
        <p:txBody>
          <a:bodyPr spcFirstLastPara="1" wrap="square" lIns="91425" tIns="91425" rIns="91425" bIns="91425" anchor="t" anchorCtr="0">
            <a:noAutofit/>
          </a:bodyPr>
          <a:lstStyle/>
          <a:p>
            <a:pPr marL="0" lvl="0" indent="0" algn="just" rtl="0">
              <a:spcBef>
                <a:spcPts val="480"/>
              </a:spcBef>
              <a:spcAft>
                <a:spcPts val="0"/>
              </a:spcAft>
              <a:buNone/>
            </a:pPr>
            <a:r>
              <a:rPr lang="en-US" sz="2000" dirty="0">
                <a:solidFill>
                  <a:schemeClr val="dk1"/>
                </a:solidFill>
                <a:latin typeface="Libre Baskerville"/>
                <a:ea typeface="Libre Baskerville"/>
                <a:cs typeface="Libre Baskerville"/>
                <a:sym typeface="Libre Baskerville"/>
              </a:rPr>
              <a:t>After processing the inputs in trained model, we get </a:t>
            </a:r>
            <a:r>
              <a:rPr lang="en-US" sz="2000" dirty="0" smtClean="0">
                <a:solidFill>
                  <a:schemeClr val="dk1"/>
                </a:solidFill>
                <a:latin typeface="Libre Baskerville"/>
                <a:ea typeface="Libre Baskerville"/>
                <a:cs typeface="Libre Baskerville"/>
                <a:sym typeface="Libre Baskerville"/>
              </a:rPr>
              <a:t>the name </a:t>
            </a:r>
            <a:r>
              <a:rPr lang="en-US" sz="2000" dirty="0">
                <a:solidFill>
                  <a:schemeClr val="dk1"/>
                </a:solidFill>
                <a:latin typeface="Libre Baskerville"/>
                <a:ea typeface="Libre Baskerville"/>
                <a:cs typeface="Libre Baskerville"/>
                <a:sym typeface="Libre Baskerville"/>
              </a:rPr>
              <a:t>of winner </a:t>
            </a:r>
            <a:r>
              <a:rPr lang="en-US" sz="2000" dirty="0" smtClean="0">
                <a:solidFill>
                  <a:schemeClr val="dk1"/>
                </a:solidFill>
                <a:latin typeface="Libre Baskerville"/>
                <a:ea typeface="Libre Baskerville"/>
                <a:cs typeface="Libre Baskerville"/>
                <a:sym typeface="Libre Baskerville"/>
              </a:rPr>
              <a:t>team on the interface.</a:t>
            </a:r>
            <a:endParaRPr sz="2000" dirty="0">
              <a:solidFill>
                <a:schemeClr val="dk1"/>
              </a:solidFill>
              <a:latin typeface="Libre Baskerville"/>
              <a:ea typeface="Libre Baskerville"/>
              <a:cs typeface="Libre Baskerville"/>
              <a:sym typeface="Libre Baskerville"/>
            </a:endParaRPr>
          </a:p>
        </p:txBody>
      </p:sp>
      <p:sp>
        <p:nvSpPr>
          <p:cNvPr id="380" name="Google Shape;380;p37"/>
          <p:cNvSpPr txBox="1"/>
          <p:nvPr/>
        </p:nvSpPr>
        <p:spPr>
          <a:xfrm>
            <a:off x="193500" y="161400"/>
            <a:ext cx="8757000" cy="8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chemeClr val="dk1"/>
                </a:solidFill>
                <a:latin typeface="Times New Roman"/>
                <a:ea typeface="Times New Roman"/>
                <a:cs typeface="Times New Roman"/>
                <a:sym typeface="Times New Roman"/>
              </a:rPr>
              <a:t>Results and Discussions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67" y="941832"/>
            <a:ext cx="8260266" cy="4448498"/>
          </a:xfrm>
          <a:prstGeom prst="rect">
            <a:avLst/>
          </a:prstGeom>
          <a:ln w="3175">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8"/>
          <p:cNvSpPr txBox="1">
            <a:spLocks noGrp="1"/>
          </p:cNvSpPr>
          <p:nvPr>
            <p:ph type="title"/>
          </p:nvPr>
        </p:nvSpPr>
        <p:spPr>
          <a:xfrm>
            <a:off x="457200" y="525538"/>
            <a:ext cx="8229600" cy="1143000"/>
          </a:xfrm>
          <a:prstGeom prst="rect">
            <a:avLst/>
          </a:prstGeom>
          <a:noFill/>
          <a:ln>
            <a:noFill/>
          </a:ln>
        </p:spPr>
        <p:txBody>
          <a:bodyPr spcFirstLastPara="1" wrap="square" lIns="91425" tIns="45700" rIns="91425" bIns="45700" anchor="ctr" anchorCtr="0">
            <a:noAutofit/>
          </a:bodyPr>
          <a:lstStyle/>
          <a:p>
            <a:pPr marL="274320" lvl="0" indent="-27432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Conclusion</a:t>
            </a:r>
            <a:endParaRPr sz="4000"/>
          </a:p>
        </p:txBody>
      </p:sp>
      <p:sp>
        <p:nvSpPr>
          <p:cNvPr id="386" name="Google Shape;386;p38"/>
          <p:cNvSpPr txBox="1">
            <a:spLocks noGrp="1"/>
          </p:cNvSpPr>
          <p:nvPr>
            <p:ph type="body" idx="1"/>
          </p:nvPr>
        </p:nvSpPr>
        <p:spPr>
          <a:xfrm>
            <a:off x="457200" y="1880850"/>
            <a:ext cx="8229600" cy="3096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115000"/>
              </a:lnSpc>
              <a:spcBef>
                <a:spcPts val="640"/>
              </a:spcBef>
              <a:spcAft>
                <a:spcPts val="0"/>
              </a:spcAft>
              <a:buNone/>
            </a:pPr>
            <a:r>
              <a:rPr lang="en-US" sz="2400" dirty="0" smtClean="0">
                <a:solidFill>
                  <a:srgbClr val="000000"/>
                </a:solidFill>
                <a:highlight>
                  <a:srgbClr val="FFFFFF"/>
                </a:highlight>
                <a:latin typeface="Libre Baskerville"/>
                <a:ea typeface="Libre Baskerville"/>
                <a:cs typeface="Libre Baskerville"/>
                <a:sym typeface="Libre Baskerville"/>
              </a:rPr>
              <a:t>Using </a:t>
            </a:r>
            <a:r>
              <a:rPr lang="en-US" sz="2400" dirty="0">
                <a:solidFill>
                  <a:srgbClr val="000000"/>
                </a:solidFill>
                <a:highlight>
                  <a:srgbClr val="FFFFFF"/>
                </a:highlight>
                <a:latin typeface="Libre Baskerville"/>
                <a:ea typeface="Libre Baskerville"/>
                <a:cs typeface="Libre Baskerville"/>
                <a:sym typeface="Libre Baskerville"/>
              </a:rPr>
              <a:t>machine learning algorithms based on supervised learning approach, an outcome will be predicted for both Cricket and Football based on the respective sports relevant parameters and along with this users can also access other essential supplementary features. </a:t>
            </a:r>
            <a:endParaRPr sz="2400" dirty="0">
              <a:solidFill>
                <a:srgbClr val="000000"/>
              </a:solidFill>
              <a:highlight>
                <a:srgbClr val="FFFFFF"/>
              </a:highlight>
              <a:latin typeface="Libre Baskerville"/>
              <a:ea typeface="Libre Baskerville"/>
              <a:cs typeface="Libre Baskerville"/>
              <a:sym typeface="Libre Baskerville"/>
            </a:endParaRPr>
          </a:p>
          <a:p>
            <a:pPr marL="0" lvl="0" indent="0" algn="just" rtl="0">
              <a:spcBef>
                <a:spcPts val="640"/>
              </a:spcBef>
              <a:spcAft>
                <a:spcPts val="0"/>
              </a:spcAft>
              <a:buNone/>
            </a:pPr>
            <a:endParaRPr sz="3000" dirty="0">
              <a:solidFill>
                <a:srgbClr val="000000"/>
              </a:solidFill>
              <a:highlight>
                <a:srgbClr val="FFFFFF"/>
              </a:highlight>
              <a:latin typeface="Arial"/>
              <a:ea typeface="Arial"/>
              <a:cs typeface="Arial"/>
              <a:sym typeface="Arial"/>
            </a:endParaRPr>
          </a:p>
          <a:p>
            <a:pPr marL="342900" lvl="0" indent="-139700" algn="just" rtl="0">
              <a:spcBef>
                <a:spcPts val="640"/>
              </a:spcBef>
              <a:spcAft>
                <a:spcPts val="0"/>
              </a:spcAft>
              <a:buClr>
                <a:schemeClr val="dk1"/>
              </a:buClr>
              <a:buSzPts val="3200"/>
              <a:buNone/>
            </a:pPr>
            <a:endParaRPr sz="3000" dirty="0">
              <a:solidFill>
                <a:srgbClr val="000000"/>
              </a:solidFill>
              <a:highlight>
                <a:srgbClr val="FFFFFF"/>
              </a:highlight>
              <a:latin typeface="Arial"/>
              <a:ea typeface="Arial"/>
              <a:cs typeface="Arial"/>
              <a:sym typeface="Arial"/>
            </a:endParaRPr>
          </a:p>
        </p:txBody>
      </p:sp>
      <p:sp>
        <p:nvSpPr>
          <p:cNvPr id="387" name="Google Shape;387;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388" name="Google Shape;388;p38"/>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89" name="Google Shape;389;p38"/>
          <p:cNvSpPr txBox="1">
            <a:spLocks noGrp="1"/>
          </p:cNvSpPr>
          <p:nvPr>
            <p:ph type="ftr" idx="11"/>
          </p:nvPr>
        </p:nvSpPr>
        <p:spPr>
          <a:xfrm>
            <a:off x="2704175" y="6356350"/>
            <a:ext cx="35823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457200" y="120075"/>
            <a:ext cx="8458200" cy="92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References</a:t>
            </a:r>
            <a:endParaRPr sz="4000"/>
          </a:p>
        </p:txBody>
      </p:sp>
      <p:sp>
        <p:nvSpPr>
          <p:cNvPr id="395" name="Google Shape;395;p39"/>
          <p:cNvSpPr txBox="1">
            <a:spLocks noGrp="1"/>
          </p:cNvSpPr>
          <p:nvPr>
            <p:ph type="body" idx="1"/>
          </p:nvPr>
        </p:nvSpPr>
        <p:spPr>
          <a:xfrm>
            <a:off x="351050" y="922475"/>
            <a:ext cx="8564400" cy="5308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28600" lvl="0" indent="-342900" algn="just" rtl="0">
              <a:lnSpc>
                <a:spcPct val="100000"/>
              </a:lnSpc>
              <a:spcBef>
                <a:spcPts val="0"/>
              </a:spcBef>
              <a:spcAft>
                <a:spcPts val="0"/>
              </a:spcAft>
              <a:buSzPts val="1800"/>
              <a:buFont typeface="Times New Roman"/>
              <a:buAutoNum type="arabicPeriod"/>
            </a:pPr>
            <a:r>
              <a:rPr lang="en-US" sz="1800" b="1">
                <a:solidFill>
                  <a:srgbClr val="333333"/>
                </a:solidFill>
                <a:highlight>
                  <a:srgbClr val="FFFFFF"/>
                </a:highlight>
                <a:latin typeface="Times New Roman"/>
                <a:ea typeface="Times New Roman"/>
                <a:cs typeface="Times New Roman"/>
                <a:sym typeface="Times New Roman"/>
              </a:rPr>
              <a:t>D. Prasetio and D. Harlili</a:t>
            </a:r>
            <a:r>
              <a:rPr lang="en-US" sz="1800">
                <a:solidFill>
                  <a:srgbClr val="333333"/>
                </a:solidFill>
                <a:highlight>
                  <a:srgbClr val="FFFFFF"/>
                </a:highlight>
                <a:latin typeface="Times New Roman"/>
                <a:ea typeface="Times New Roman"/>
                <a:cs typeface="Times New Roman"/>
                <a:sym typeface="Times New Roman"/>
              </a:rPr>
              <a:t>,</a:t>
            </a:r>
            <a:r>
              <a:rPr lang="en-US" sz="1800" i="1">
                <a:solidFill>
                  <a:srgbClr val="333333"/>
                </a:solidFill>
                <a:highlight>
                  <a:srgbClr val="FFFFFF"/>
                </a:highlight>
                <a:latin typeface="Times New Roman"/>
                <a:ea typeface="Times New Roman"/>
                <a:cs typeface="Times New Roman"/>
                <a:sym typeface="Times New Roman"/>
              </a:rPr>
              <a:t> “Predicting football match results with logistic regression,” </a:t>
            </a:r>
            <a:r>
              <a:rPr lang="en-US" sz="1800" i="1">
                <a:solidFill>
                  <a:srgbClr val="333333"/>
                </a:solidFill>
                <a:latin typeface="Times New Roman"/>
                <a:ea typeface="Times New Roman"/>
                <a:cs typeface="Times New Roman"/>
                <a:sym typeface="Times New Roman"/>
              </a:rPr>
              <a:t>2016 International Conference On Advanced Informatics: Concepts, Theory And Application (ICAICTA)</a:t>
            </a:r>
            <a:r>
              <a:rPr lang="en-US" sz="1800" i="1">
                <a:solidFill>
                  <a:srgbClr val="333333"/>
                </a:solidFill>
                <a:highlight>
                  <a:srgbClr val="FFFFFF"/>
                </a:highlight>
                <a:latin typeface="Times New Roman"/>
                <a:ea typeface="Times New Roman"/>
                <a:cs typeface="Times New Roman"/>
                <a:sym typeface="Times New Roman"/>
              </a:rPr>
              <a:t>, 2016.</a:t>
            </a:r>
            <a:endParaRPr sz="1800" i="1">
              <a:latin typeface="Times New Roman"/>
              <a:ea typeface="Times New Roman"/>
              <a:cs typeface="Times New Roman"/>
              <a:sym typeface="Times New Roman"/>
            </a:endParaRPr>
          </a:p>
          <a:p>
            <a:pPr marL="228600" lvl="0" indent="0" algn="just" rtl="0">
              <a:lnSpc>
                <a:spcPct val="100000"/>
              </a:lnSpc>
              <a:spcBef>
                <a:spcPts val="0"/>
              </a:spcBef>
              <a:spcAft>
                <a:spcPts val="0"/>
              </a:spcAft>
              <a:buClr>
                <a:schemeClr val="dk1"/>
              </a:buClr>
              <a:buSzPts val="1100"/>
              <a:buNone/>
            </a:pPr>
            <a:endParaRPr sz="1800" i="1">
              <a:latin typeface="Times New Roman"/>
              <a:ea typeface="Times New Roman"/>
              <a:cs typeface="Times New Roman"/>
              <a:sym typeface="Times New Roman"/>
            </a:endParaRPr>
          </a:p>
          <a:p>
            <a:pPr marL="228600" lvl="0" indent="-342900" algn="just" rtl="0">
              <a:lnSpc>
                <a:spcPct val="100000"/>
              </a:lnSpc>
              <a:spcBef>
                <a:spcPts val="0"/>
              </a:spcBef>
              <a:spcAft>
                <a:spcPts val="0"/>
              </a:spcAft>
              <a:buSzPts val="1800"/>
              <a:buFont typeface="Times New Roman"/>
              <a:buAutoNum type="arabicPeriod"/>
            </a:pPr>
            <a:r>
              <a:rPr lang="en-US" sz="1800" b="1">
                <a:solidFill>
                  <a:srgbClr val="333333"/>
                </a:solidFill>
                <a:highlight>
                  <a:srgbClr val="FFFFFF"/>
                </a:highlight>
                <a:latin typeface="Times New Roman"/>
                <a:ea typeface="Times New Roman"/>
                <a:cs typeface="Times New Roman"/>
                <a:sym typeface="Times New Roman"/>
              </a:rPr>
              <a:t>S. Dobravec</a:t>
            </a:r>
            <a:r>
              <a:rPr lang="en-US" sz="1800" i="1">
                <a:solidFill>
                  <a:srgbClr val="333333"/>
                </a:solidFill>
                <a:highlight>
                  <a:srgbClr val="FFFFFF"/>
                </a:highlight>
                <a:latin typeface="Times New Roman"/>
                <a:ea typeface="Times New Roman"/>
                <a:cs typeface="Times New Roman"/>
                <a:sym typeface="Times New Roman"/>
              </a:rPr>
              <a:t>, “Predicting sports results using latent features: A case study,” </a:t>
            </a:r>
            <a:r>
              <a:rPr lang="en-US" sz="1800" i="1">
                <a:solidFill>
                  <a:srgbClr val="333333"/>
                </a:solidFill>
                <a:latin typeface="Times New Roman"/>
                <a:ea typeface="Times New Roman"/>
                <a:cs typeface="Times New Roman"/>
                <a:sym typeface="Times New Roman"/>
              </a:rPr>
              <a:t>2015 38th International Convention on Information and Communication Technology, Electronics and Microelectronics (MIPRO)</a:t>
            </a:r>
            <a:r>
              <a:rPr lang="en-US" sz="1800" i="1">
                <a:solidFill>
                  <a:srgbClr val="333333"/>
                </a:solidFill>
                <a:highlight>
                  <a:srgbClr val="FFFFFF"/>
                </a:highlight>
                <a:latin typeface="Times New Roman"/>
                <a:ea typeface="Times New Roman"/>
                <a:cs typeface="Times New Roman"/>
                <a:sym typeface="Times New Roman"/>
              </a:rPr>
              <a:t>, 2015.</a:t>
            </a:r>
            <a:r>
              <a:rPr lang="en-US" sz="1800" i="1">
                <a:latin typeface="Times New Roman"/>
                <a:ea typeface="Times New Roman"/>
                <a:cs typeface="Times New Roman"/>
                <a:sym typeface="Times New Roman"/>
              </a:rPr>
              <a:t> </a:t>
            </a:r>
            <a:endParaRPr sz="1800" i="1">
              <a:latin typeface="Times New Roman"/>
              <a:ea typeface="Times New Roman"/>
              <a:cs typeface="Times New Roman"/>
              <a:sym typeface="Times New Roman"/>
            </a:endParaRPr>
          </a:p>
          <a:p>
            <a:pPr marL="228600" lvl="0" indent="0" algn="just" rtl="0">
              <a:lnSpc>
                <a:spcPct val="100000"/>
              </a:lnSpc>
              <a:spcBef>
                <a:spcPts val="0"/>
              </a:spcBef>
              <a:spcAft>
                <a:spcPts val="0"/>
              </a:spcAft>
              <a:buClr>
                <a:schemeClr val="dk1"/>
              </a:buClr>
              <a:buSzPts val="1100"/>
              <a:buNone/>
            </a:pPr>
            <a:endParaRPr sz="1800" i="1">
              <a:latin typeface="Times New Roman"/>
              <a:ea typeface="Times New Roman"/>
              <a:cs typeface="Times New Roman"/>
              <a:sym typeface="Times New Roman"/>
            </a:endParaRPr>
          </a:p>
          <a:p>
            <a:pPr marL="228600" lvl="0" indent="-342900" algn="just" rtl="0">
              <a:lnSpc>
                <a:spcPct val="100000"/>
              </a:lnSpc>
              <a:spcBef>
                <a:spcPts val="0"/>
              </a:spcBef>
              <a:spcAft>
                <a:spcPts val="0"/>
              </a:spcAft>
              <a:buSzPts val="1800"/>
              <a:buFont typeface="Times New Roman"/>
              <a:buAutoNum type="arabicPeriod"/>
            </a:pPr>
            <a:r>
              <a:rPr lang="en-US" sz="1800" b="1">
                <a:solidFill>
                  <a:srgbClr val="333333"/>
                </a:solidFill>
                <a:highlight>
                  <a:srgbClr val="FFFFFF"/>
                </a:highlight>
                <a:latin typeface="Times New Roman"/>
                <a:ea typeface="Times New Roman"/>
                <a:cs typeface="Times New Roman"/>
                <a:sym typeface="Times New Roman"/>
              </a:rPr>
              <a:t>A. Joseph, N. Fenton, and M. Neil</a:t>
            </a:r>
            <a:r>
              <a:rPr lang="en-US" sz="1800" i="1">
                <a:solidFill>
                  <a:srgbClr val="333333"/>
                </a:solidFill>
                <a:highlight>
                  <a:srgbClr val="FFFFFF"/>
                </a:highlight>
                <a:latin typeface="Times New Roman"/>
                <a:ea typeface="Times New Roman"/>
                <a:cs typeface="Times New Roman"/>
                <a:sym typeface="Times New Roman"/>
              </a:rPr>
              <a:t>, “Predicting football results using Bayesian nets and other machine learning techniques,” </a:t>
            </a:r>
            <a:r>
              <a:rPr lang="en-US" sz="1800" i="1">
                <a:solidFill>
                  <a:srgbClr val="333333"/>
                </a:solidFill>
                <a:latin typeface="Times New Roman"/>
                <a:ea typeface="Times New Roman"/>
                <a:cs typeface="Times New Roman"/>
                <a:sym typeface="Times New Roman"/>
              </a:rPr>
              <a:t>Knowledge-Based Systems</a:t>
            </a:r>
            <a:r>
              <a:rPr lang="en-US" sz="1800" i="1">
                <a:solidFill>
                  <a:srgbClr val="333333"/>
                </a:solidFill>
                <a:highlight>
                  <a:srgbClr val="FFFFFF"/>
                </a:highlight>
                <a:latin typeface="Times New Roman"/>
                <a:ea typeface="Times New Roman"/>
                <a:cs typeface="Times New Roman"/>
                <a:sym typeface="Times New Roman"/>
              </a:rPr>
              <a:t>, vol. 19, no. 7, pp. 544–553, 2006.</a:t>
            </a:r>
            <a:r>
              <a:rPr lang="en-US" sz="1800" i="1">
                <a:latin typeface="Times New Roman"/>
                <a:ea typeface="Times New Roman"/>
                <a:cs typeface="Times New Roman"/>
                <a:sym typeface="Times New Roman"/>
              </a:rPr>
              <a:t/>
            </a:r>
            <a:br>
              <a:rPr lang="en-US" sz="1800" i="1">
                <a:latin typeface="Times New Roman"/>
                <a:ea typeface="Times New Roman"/>
                <a:cs typeface="Times New Roman"/>
                <a:sym typeface="Times New Roman"/>
              </a:rPr>
            </a:br>
            <a:endParaRPr sz="1800" i="1">
              <a:highlight>
                <a:srgbClr val="FFFF00"/>
              </a:highlight>
              <a:latin typeface="Times New Roman"/>
              <a:ea typeface="Times New Roman"/>
              <a:cs typeface="Times New Roman"/>
              <a:sym typeface="Times New Roman"/>
            </a:endParaRPr>
          </a:p>
          <a:p>
            <a:pPr marL="228600" lvl="0" indent="-342900" algn="just" rtl="0">
              <a:lnSpc>
                <a:spcPct val="100000"/>
              </a:lnSpc>
              <a:spcBef>
                <a:spcPts val="0"/>
              </a:spcBef>
              <a:spcAft>
                <a:spcPts val="0"/>
              </a:spcAft>
              <a:buSzPts val="1800"/>
              <a:buFont typeface="Times New Roman"/>
              <a:buAutoNum type="arabicPeriod"/>
            </a:pPr>
            <a:r>
              <a:rPr lang="en-US" sz="1800" b="1">
                <a:highlight>
                  <a:srgbClr val="FFFFFF"/>
                </a:highlight>
                <a:latin typeface="Times New Roman"/>
                <a:ea typeface="Times New Roman"/>
                <a:cs typeface="Times New Roman"/>
                <a:sym typeface="Times New Roman"/>
              </a:rPr>
              <a:t>Alan McCabe and Jarrod Trevathan</a:t>
            </a:r>
            <a:r>
              <a:rPr lang="en-US" sz="1800" i="1">
                <a:highlight>
                  <a:srgbClr val="FFFFFF"/>
                </a:highlight>
                <a:latin typeface="Times New Roman"/>
                <a:ea typeface="Times New Roman"/>
                <a:cs typeface="Times New Roman"/>
                <a:sym typeface="Times New Roman"/>
              </a:rPr>
              <a:t> -‘Artificial Intelligence in Sports Prediction’-Fifth International Conference on Information Technology (2008) New Generations.</a:t>
            </a:r>
            <a:endParaRPr sz="1800" i="1">
              <a:highlight>
                <a:srgbClr val="FFFFFF"/>
              </a:highlight>
              <a:latin typeface="Times New Roman"/>
              <a:ea typeface="Times New Roman"/>
              <a:cs typeface="Times New Roman"/>
              <a:sym typeface="Times New Roman"/>
            </a:endParaRPr>
          </a:p>
          <a:p>
            <a:pPr marL="0" lvl="0" indent="0" algn="just" rtl="0">
              <a:lnSpc>
                <a:spcPct val="100000"/>
              </a:lnSpc>
              <a:spcBef>
                <a:spcPts val="250"/>
              </a:spcBef>
              <a:spcAft>
                <a:spcPts val="0"/>
              </a:spcAft>
              <a:buClr>
                <a:schemeClr val="dk1"/>
              </a:buClr>
              <a:buSzPts val="1100"/>
              <a:buNone/>
            </a:pPr>
            <a:endParaRPr sz="1800" i="1">
              <a:latin typeface="Times New Roman"/>
              <a:ea typeface="Times New Roman"/>
              <a:cs typeface="Times New Roman"/>
              <a:sym typeface="Times New Roman"/>
            </a:endParaRPr>
          </a:p>
          <a:p>
            <a:pPr marL="228600" lvl="0" indent="-342900" algn="just" rtl="0">
              <a:lnSpc>
                <a:spcPct val="100000"/>
              </a:lnSpc>
              <a:spcBef>
                <a:spcPts val="0"/>
              </a:spcBef>
              <a:spcAft>
                <a:spcPts val="250"/>
              </a:spcAft>
              <a:buSzPts val="1800"/>
              <a:buFont typeface="Times New Roman"/>
              <a:buAutoNum type="arabicPeriod"/>
            </a:pPr>
            <a:r>
              <a:rPr lang="en-US" sz="1800" b="1">
                <a:highlight>
                  <a:srgbClr val="FFFFFF"/>
                </a:highlight>
                <a:latin typeface="Times New Roman"/>
                <a:ea typeface="Times New Roman"/>
                <a:cs typeface="Times New Roman"/>
                <a:sym typeface="Times New Roman"/>
              </a:rPr>
              <a:t>Ghada Soliman, Ala'a El-Nabawy, Ahmed Misbah, Seif Eldawlatly</a:t>
            </a:r>
            <a:r>
              <a:rPr lang="en-US" sz="1800">
                <a:highlight>
                  <a:srgbClr val="FFFFFF"/>
                </a:highlight>
                <a:latin typeface="Times New Roman"/>
                <a:ea typeface="Times New Roman"/>
                <a:cs typeface="Times New Roman"/>
                <a:sym typeface="Times New Roman"/>
              </a:rPr>
              <a:t> </a:t>
            </a:r>
            <a:r>
              <a:rPr lang="en-US" sz="1800" i="1">
                <a:highlight>
                  <a:srgbClr val="FFFFFF"/>
                </a:highlight>
                <a:latin typeface="Times New Roman"/>
                <a:ea typeface="Times New Roman"/>
                <a:cs typeface="Times New Roman"/>
                <a:sym typeface="Times New Roman"/>
              </a:rPr>
              <a:t>- ‘</a:t>
            </a:r>
            <a:r>
              <a:rPr lang="en-US" sz="1800" i="1">
                <a:latin typeface="Times New Roman"/>
                <a:ea typeface="Times New Roman"/>
                <a:cs typeface="Times New Roman"/>
                <a:sym typeface="Times New Roman"/>
              </a:rPr>
              <a:t>Predicting all star player in the national basketball association using random forest’</a:t>
            </a:r>
            <a:r>
              <a:rPr lang="en-US" sz="1800" i="1">
                <a:highlight>
                  <a:srgbClr val="FFFFFF"/>
                </a:highlight>
                <a:latin typeface="Times New Roman"/>
                <a:ea typeface="Times New Roman"/>
                <a:cs typeface="Times New Roman"/>
                <a:sym typeface="Times New Roman"/>
              </a:rPr>
              <a:t>- Intelligent Systems Conference IntelliSys 2017.</a:t>
            </a:r>
            <a:endParaRPr sz="1800">
              <a:latin typeface="Times New Roman"/>
              <a:ea typeface="Times New Roman"/>
              <a:cs typeface="Times New Roman"/>
              <a:sym typeface="Times New Roman"/>
            </a:endParaRPr>
          </a:p>
        </p:txBody>
      </p:sp>
      <p:sp>
        <p:nvSpPr>
          <p:cNvPr id="396" name="Google Shape;396;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397" name="Google Shape;397;p3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98" name="Google Shape;398;p39"/>
          <p:cNvSpPr txBox="1">
            <a:spLocks noGrp="1"/>
          </p:cNvSpPr>
          <p:nvPr>
            <p:ph type="ftr" idx="11"/>
          </p:nvPr>
        </p:nvSpPr>
        <p:spPr>
          <a:xfrm>
            <a:off x="3124200" y="6356350"/>
            <a:ext cx="3228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457200" y="23441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Introduction</a:t>
            </a:r>
            <a:endParaRPr sz="4000"/>
          </a:p>
        </p:txBody>
      </p:sp>
      <p:sp>
        <p:nvSpPr>
          <p:cNvPr id="125" name="Google Shape;125;p15"/>
          <p:cNvSpPr txBox="1">
            <a:spLocks noGrp="1"/>
          </p:cNvSpPr>
          <p:nvPr>
            <p:ph type="body" idx="1"/>
          </p:nvPr>
        </p:nvSpPr>
        <p:spPr>
          <a:xfrm>
            <a:off x="466344" y="1664274"/>
            <a:ext cx="8121381" cy="372154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292100" algn="just" rtl="0">
              <a:lnSpc>
                <a:spcPct val="100000"/>
              </a:lnSpc>
              <a:spcBef>
                <a:spcPts val="0"/>
              </a:spcBef>
              <a:spcAft>
                <a:spcPts val="0"/>
              </a:spcAft>
              <a:buClr>
                <a:schemeClr val="dk1"/>
              </a:buClr>
              <a:buSzPts val="2400"/>
              <a:buFont typeface="Arial"/>
              <a:buChar char="•"/>
            </a:pPr>
            <a:r>
              <a:rPr lang="en-US" sz="2600" dirty="0">
                <a:latin typeface="Libre Baskerville"/>
                <a:ea typeface="Libre Baskerville"/>
                <a:cs typeface="Libre Baskerville"/>
                <a:sym typeface="Libre Baskerville"/>
              </a:rPr>
              <a:t>Cricket and football fan base is  massive and increasing rapidly day by day. </a:t>
            </a:r>
            <a:endParaRPr sz="2600" dirty="0">
              <a:latin typeface="Libre Baskerville"/>
              <a:ea typeface="Libre Baskerville"/>
              <a:cs typeface="Libre Baskerville"/>
              <a:sym typeface="Libre Baskerville"/>
            </a:endParaRPr>
          </a:p>
          <a:p>
            <a:pPr marL="342900" marR="0" lvl="0" indent="0" algn="just" rtl="0">
              <a:lnSpc>
                <a:spcPct val="100000"/>
              </a:lnSpc>
              <a:spcBef>
                <a:spcPts val="0"/>
              </a:spcBef>
              <a:spcAft>
                <a:spcPts val="0"/>
              </a:spcAft>
              <a:buNone/>
            </a:pPr>
            <a:endParaRPr sz="2600" dirty="0">
              <a:latin typeface="Libre Baskerville"/>
              <a:ea typeface="Libre Baskerville"/>
              <a:cs typeface="Libre Baskerville"/>
              <a:sym typeface="Libre Baskerville"/>
            </a:endParaRPr>
          </a:p>
          <a:p>
            <a:pPr marL="342900" marR="0" lvl="0" indent="-292100" algn="just" rtl="0">
              <a:lnSpc>
                <a:spcPct val="100000"/>
              </a:lnSpc>
              <a:spcBef>
                <a:spcPts val="0"/>
              </a:spcBef>
              <a:spcAft>
                <a:spcPts val="0"/>
              </a:spcAft>
              <a:buClr>
                <a:schemeClr val="dk1"/>
              </a:buClr>
              <a:buSzPts val="2400"/>
              <a:buFont typeface="Arial"/>
              <a:buChar char="•"/>
            </a:pPr>
            <a:r>
              <a:rPr lang="en-US" sz="2600" dirty="0">
                <a:latin typeface="Libre Baskerville"/>
                <a:ea typeface="Libre Baskerville"/>
                <a:cs typeface="Libre Baskerville"/>
                <a:sym typeface="Libre Baskerville"/>
              </a:rPr>
              <a:t>The current prediction systems are few in number and ignore distinctive parameters.</a:t>
            </a:r>
            <a:endParaRPr sz="2600" dirty="0">
              <a:latin typeface="Libre Baskerville"/>
              <a:ea typeface="Libre Baskerville"/>
              <a:cs typeface="Libre Baskerville"/>
              <a:sym typeface="Libre Baskerville"/>
            </a:endParaRPr>
          </a:p>
          <a:p>
            <a:pPr marL="342900" marR="0" lvl="0" indent="0" algn="just" rtl="0">
              <a:lnSpc>
                <a:spcPct val="100000"/>
              </a:lnSpc>
              <a:spcBef>
                <a:spcPts val="0"/>
              </a:spcBef>
              <a:spcAft>
                <a:spcPts val="0"/>
              </a:spcAft>
              <a:buNone/>
            </a:pPr>
            <a:endParaRPr sz="2600" dirty="0">
              <a:latin typeface="Libre Baskerville"/>
              <a:ea typeface="Libre Baskerville"/>
              <a:cs typeface="Libre Baskerville"/>
              <a:sym typeface="Libre Baskerville"/>
            </a:endParaRPr>
          </a:p>
          <a:p>
            <a:pPr marL="342900" marR="0" lvl="0" indent="-292100" algn="just" rtl="0">
              <a:lnSpc>
                <a:spcPct val="100000"/>
              </a:lnSpc>
              <a:spcBef>
                <a:spcPts val="0"/>
              </a:spcBef>
              <a:spcAft>
                <a:spcPts val="0"/>
              </a:spcAft>
              <a:buClr>
                <a:schemeClr val="dk1"/>
              </a:buClr>
              <a:buSzPts val="2400"/>
              <a:buFont typeface="Arial"/>
              <a:buChar char="•"/>
            </a:pPr>
            <a:r>
              <a:rPr lang="en-US" sz="2600" dirty="0">
                <a:latin typeface="Libre Baskerville"/>
                <a:ea typeface="Libre Baskerville"/>
                <a:cs typeface="Libre Baskerville"/>
                <a:sym typeface="Libre Baskerville"/>
              </a:rPr>
              <a:t>They do not provide a </a:t>
            </a:r>
            <a:r>
              <a:rPr lang="en-US" sz="2600" dirty="0" smtClean="0">
                <a:latin typeface="Libre Baskerville"/>
                <a:ea typeface="Libre Baskerville"/>
                <a:cs typeface="Libre Baskerville"/>
                <a:sym typeface="Libre Baskerville"/>
              </a:rPr>
              <a:t>generalized </a:t>
            </a:r>
            <a:r>
              <a:rPr lang="en-US" sz="2600" dirty="0">
                <a:latin typeface="Libre Baskerville"/>
                <a:ea typeface="Libre Baskerville"/>
                <a:cs typeface="Libre Baskerville"/>
                <a:sym typeface="Libre Baskerville"/>
              </a:rPr>
              <a:t>platform for two or more sports.  </a:t>
            </a:r>
            <a:endParaRPr sz="2600" dirty="0">
              <a:latin typeface="Times New Roman"/>
              <a:ea typeface="Times New Roman"/>
              <a:cs typeface="Times New Roman"/>
              <a:sym typeface="Times New Roman"/>
            </a:endParaRPr>
          </a:p>
        </p:txBody>
      </p:sp>
      <p:sp>
        <p:nvSpPr>
          <p:cNvPr id="126" name="Google Shape;12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127" name="Google Shape;127;p15"/>
          <p:cNvSpPr txBox="1">
            <a:spLocks noGrp="1"/>
          </p:cNvSpPr>
          <p:nvPr>
            <p:ph type="sldNum" idx="12"/>
          </p:nvPr>
        </p:nvSpPr>
        <p:spPr>
          <a:xfrm>
            <a:off x="6858000" y="64008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8" name="Google Shape;128;p15"/>
          <p:cNvSpPr txBox="1">
            <a:spLocks noGrp="1"/>
          </p:cNvSpPr>
          <p:nvPr>
            <p:ph type="ftr" idx="11"/>
          </p:nvPr>
        </p:nvSpPr>
        <p:spPr>
          <a:xfrm>
            <a:off x="2857500" y="6356363"/>
            <a:ext cx="34290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694200" y="468050"/>
            <a:ext cx="79632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Introduction</a:t>
            </a:r>
            <a:endParaRPr sz="4000"/>
          </a:p>
        </p:txBody>
      </p:sp>
      <p:sp>
        <p:nvSpPr>
          <p:cNvPr id="134" name="Google Shape;134;p16"/>
          <p:cNvSpPr txBox="1">
            <a:spLocks noGrp="1"/>
          </p:cNvSpPr>
          <p:nvPr>
            <p:ph type="body" idx="1"/>
          </p:nvPr>
        </p:nvSpPr>
        <p:spPr>
          <a:xfrm>
            <a:off x="723450" y="1649400"/>
            <a:ext cx="7904700" cy="3559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292100" algn="just" rtl="0">
              <a:lnSpc>
                <a:spcPct val="100000"/>
              </a:lnSpc>
              <a:spcBef>
                <a:spcPts val="0"/>
              </a:spcBef>
              <a:spcAft>
                <a:spcPts val="0"/>
              </a:spcAft>
              <a:buClr>
                <a:schemeClr val="dk1"/>
              </a:buClr>
              <a:buSzPts val="2400"/>
              <a:buFont typeface="Libre Baskerville"/>
              <a:buChar char="•"/>
            </a:pPr>
            <a:r>
              <a:rPr lang="en-US" sz="2400" dirty="0">
                <a:latin typeface="Libre Baskerville"/>
                <a:ea typeface="Libre Baskerville"/>
                <a:cs typeface="Libre Baskerville"/>
                <a:sym typeface="Libre Baskerville"/>
              </a:rPr>
              <a:t>Our intended analysis and prediction system aims to be resourceful to news analysts, newspapers, websites where the odds can be used.</a:t>
            </a:r>
            <a:endParaRPr sz="2400" dirty="0">
              <a:latin typeface="Libre Baskerville"/>
              <a:ea typeface="Libre Baskerville"/>
              <a:cs typeface="Libre Baskerville"/>
              <a:sym typeface="Libre Baskerville"/>
            </a:endParaRPr>
          </a:p>
          <a:p>
            <a:pPr marL="0" marR="0" lvl="0" indent="0" algn="just" rtl="0">
              <a:lnSpc>
                <a:spcPct val="100000"/>
              </a:lnSpc>
              <a:spcBef>
                <a:spcPts val="0"/>
              </a:spcBef>
              <a:spcAft>
                <a:spcPts val="0"/>
              </a:spcAft>
              <a:buNone/>
            </a:pPr>
            <a:endParaRPr sz="2400" dirty="0">
              <a:latin typeface="Libre Baskerville"/>
              <a:ea typeface="Libre Baskerville"/>
              <a:cs typeface="Libre Baskerville"/>
              <a:sym typeface="Libre Baskerville"/>
            </a:endParaRPr>
          </a:p>
          <a:p>
            <a:pPr marL="342900" marR="0" lvl="0" indent="-292100" algn="just" rtl="0">
              <a:lnSpc>
                <a:spcPct val="100000"/>
              </a:lnSpc>
              <a:spcBef>
                <a:spcPts val="0"/>
              </a:spcBef>
              <a:spcAft>
                <a:spcPts val="0"/>
              </a:spcAft>
              <a:buSzPts val="2400"/>
              <a:buFont typeface="Libre Baskerville"/>
              <a:buChar char="•"/>
            </a:pPr>
            <a:r>
              <a:rPr lang="en-US" sz="2400" dirty="0">
                <a:latin typeface="Libre Baskerville"/>
                <a:ea typeface="Libre Baskerville"/>
                <a:cs typeface="Libre Baskerville"/>
                <a:sym typeface="Libre Baskerville"/>
              </a:rPr>
              <a:t>The points users will gain by the system’s prediction can be used for generating discounts on the other mainstream applications which in turn benefits users.</a:t>
            </a:r>
            <a:endParaRPr sz="2400" dirty="0">
              <a:latin typeface="Libre Baskerville"/>
              <a:ea typeface="Libre Baskerville"/>
              <a:cs typeface="Libre Baskerville"/>
              <a:sym typeface="Libre Baskerville"/>
            </a:endParaRPr>
          </a:p>
        </p:txBody>
      </p:sp>
      <p:sp>
        <p:nvSpPr>
          <p:cNvPr id="135" name="Google Shape;135;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136" name="Google Shape;136;p16"/>
          <p:cNvSpPr txBox="1">
            <a:spLocks noGrp="1"/>
          </p:cNvSpPr>
          <p:nvPr>
            <p:ph type="sldNum" idx="12"/>
          </p:nvPr>
        </p:nvSpPr>
        <p:spPr>
          <a:xfrm>
            <a:off x="6858000" y="64008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7" name="Google Shape;137;p16"/>
          <p:cNvSpPr txBox="1">
            <a:spLocks noGrp="1"/>
          </p:cNvSpPr>
          <p:nvPr>
            <p:ph type="ftr" idx="11"/>
          </p:nvPr>
        </p:nvSpPr>
        <p:spPr>
          <a:xfrm>
            <a:off x="2592600" y="6356350"/>
            <a:ext cx="3958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Sports Analysis and Outcome Prediction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457200" y="1187175"/>
            <a:ext cx="8229600" cy="4653600"/>
          </a:xfrm>
          <a:prstGeom prst="rect">
            <a:avLst/>
          </a:prstGeom>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444500" algn="just" rtl="0">
              <a:spcBef>
                <a:spcPts val="400"/>
              </a:spcBef>
              <a:spcAft>
                <a:spcPts val="0"/>
              </a:spcAft>
              <a:buSzPts val="3400"/>
              <a:buFont typeface="Times New Roman"/>
              <a:buChar char="●"/>
            </a:pPr>
            <a:r>
              <a:rPr lang="en-US" sz="2800" dirty="0">
                <a:latin typeface="Times New Roman"/>
                <a:ea typeface="Times New Roman"/>
                <a:cs typeface="Times New Roman"/>
                <a:sym typeface="Times New Roman"/>
              </a:rPr>
              <a:t>In paper[1], the author uses logistic Regression to predict the outcome of a match</a:t>
            </a:r>
            <a:r>
              <a:rPr lang="en-US" sz="2800" dirty="0" smtClean="0">
                <a:latin typeface="Times New Roman"/>
                <a:ea typeface="Times New Roman"/>
                <a:cs typeface="Times New Roman"/>
                <a:sym typeface="Times New Roman"/>
              </a:rPr>
              <a:t>.</a:t>
            </a:r>
          </a:p>
          <a:p>
            <a:pPr marL="12700" lvl="0" indent="0" algn="just" rtl="0">
              <a:spcBef>
                <a:spcPts val="400"/>
              </a:spcBef>
              <a:spcAft>
                <a:spcPts val="0"/>
              </a:spcAft>
              <a:buSzPts val="3400"/>
              <a:buNone/>
            </a:pPr>
            <a:endParaRPr sz="2800" dirty="0">
              <a:latin typeface="Times New Roman"/>
              <a:ea typeface="Times New Roman"/>
              <a:cs typeface="Times New Roman"/>
              <a:sym typeface="Times New Roman"/>
            </a:endParaRPr>
          </a:p>
          <a:p>
            <a:pPr marL="457200" lvl="0" indent="-444500" algn="just" rtl="0">
              <a:spcBef>
                <a:spcPts val="0"/>
              </a:spcBef>
              <a:spcAft>
                <a:spcPts val="0"/>
              </a:spcAft>
              <a:buSzPts val="3400"/>
              <a:buFont typeface="Times New Roman"/>
              <a:buChar char="●"/>
            </a:pPr>
            <a:r>
              <a:rPr lang="en-US" sz="2800" dirty="0">
                <a:latin typeface="Times New Roman"/>
                <a:ea typeface="Times New Roman"/>
                <a:cs typeface="Times New Roman"/>
                <a:sym typeface="Times New Roman"/>
              </a:rPr>
              <a:t>The parameters used for the prediction are  performance in previous games, current standings, venue, home and away performance, etc</a:t>
            </a:r>
            <a:r>
              <a:rPr lang="en-US" sz="2800" dirty="0" smtClean="0">
                <a:latin typeface="Times New Roman"/>
                <a:ea typeface="Times New Roman"/>
                <a:cs typeface="Times New Roman"/>
                <a:sym typeface="Times New Roman"/>
              </a:rPr>
              <a:t>.</a:t>
            </a:r>
          </a:p>
          <a:p>
            <a:pPr marL="12700" lvl="0" indent="0" algn="just" rtl="0">
              <a:spcBef>
                <a:spcPts val="0"/>
              </a:spcBef>
              <a:spcAft>
                <a:spcPts val="0"/>
              </a:spcAft>
              <a:buSzPts val="3400"/>
              <a:buNone/>
            </a:pPr>
            <a:endParaRPr sz="2800" dirty="0">
              <a:latin typeface="Times New Roman"/>
              <a:ea typeface="Times New Roman"/>
              <a:cs typeface="Times New Roman"/>
              <a:sym typeface="Times New Roman"/>
            </a:endParaRPr>
          </a:p>
          <a:p>
            <a:pPr marL="457200" lvl="0" indent="-444500" algn="just" rtl="0">
              <a:spcBef>
                <a:spcPts val="0"/>
              </a:spcBef>
              <a:spcAft>
                <a:spcPts val="0"/>
              </a:spcAft>
              <a:buSzPts val="3400"/>
              <a:buFont typeface="Times New Roman"/>
              <a:buChar char="●"/>
            </a:pPr>
            <a:r>
              <a:rPr lang="en-US" sz="2800" dirty="0">
                <a:latin typeface="Times New Roman"/>
                <a:ea typeface="Times New Roman"/>
                <a:cs typeface="Times New Roman"/>
                <a:sym typeface="Times New Roman"/>
              </a:rPr>
              <a:t>The accuracy of the system built was 58.41%.</a:t>
            </a:r>
            <a:endParaRPr sz="2800" dirty="0">
              <a:latin typeface="Times New Roman"/>
              <a:ea typeface="Times New Roman"/>
              <a:cs typeface="Times New Roman"/>
              <a:sym typeface="Times New Roman"/>
            </a:endParaRPr>
          </a:p>
        </p:txBody>
      </p:sp>
      <p:sp>
        <p:nvSpPr>
          <p:cNvPr id="144" name="Google Shape;144;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45" name="Google Shape;145;p17"/>
          <p:cNvSpPr txBox="1">
            <a:spLocks noGrp="1"/>
          </p:cNvSpPr>
          <p:nvPr>
            <p:ph type="title"/>
          </p:nvPr>
        </p:nvSpPr>
        <p:spPr>
          <a:xfrm>
            <a:off x="457200" y="129775"/>
            <a:ext cx="8343000" cy="860700"/>
          </a:xfrm>
          <a:prstGeom prst="rect">
            <a:avLst/>
          </a:prstGeom>
          <a:noFill/>
          <a:ln>
            <a:noFill/>
          </a:ln>
        </p:spPr>
        <p:txBody>
          <a:bodyPr spcFirstLastPara="1" wrap="square" lIns="91425" tIns="45700" rIns="91425" bIns="45700" anchor="ctr" anchorCtr="0">
            <a:noAutofit/>
          </a:bodyPr>
          <a:lstStyle/>
          <a:p>
            <a:pPr marL="274320" lvl="0" indent="-274320" algn="ctr" rtl="0">
              <a:spcBef>
                <a:spcPts val="0"/>
              </a:spcBef>
              <a:spcAft>
                <a:spcPts val="0"/>
              </a:spcAft>
              <a:buClr>
                <a:schemeClr val="dk1"/>
              </a:buClr>
              <a:buSzPts val="4400"/>
              <a:buFont typeface="Times New Roman"/>
              <a:buNone/>
            </a:pPr>
            <a:r>
              <a:rPr lang="en-US" sz="4000">
                <a:solidFill>
                  <a:schemeClr val="dk1"/>
                </a:solidFill>
                <a:latin typeface="Libre Baskerville"/>
                <a:ea typeface="Libre Baskerville"/>
                <a:cs typeface="Libre Baskerville"/>
                <a:sym typeface="Libre Baskerville"/>
              </a:rPr>
              <a:t>Literature Survey</a:t>
            </a:r>
            <a:endParaRPr sz="4000">
              <a:solidFill>
                <a:schemeClr val="dk1"/>
              </a:solidFill>
              <a:latin typeface="Libre Baskerville"/>
              <a:ea typeface="Libre Baskerville"/>
              <a:cs typeface="Libre Baskerville"/>
              <a:sym typeface="Libre Baskerville"/>
            </a:endParaRPr>
          </a:p>
        </p:txBody>
      </p:sp>
      <p:sp>
        <p:nvSpPr>
          <p:cNvPr id="5" name="Google Shape;135;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6" name="Google Shape;170;p20"/>
          <p:cNvSpPr txBox="1">
            <a:spLocks noGrp="1"/>
          </p:cNvSpPr>
          <p:nvPr>
            <p:ph type="ftr" idx="11"/>
          </p:nvPr>
        </p:nvSpPr>
        <p:spPr>
          <a:xfrm>
            <a:off x="2632650" y="6356363"/>
            <a:ext cx="387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Sports Analysis and Outcome Prediction system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body" idx="1"/>
          </p:nvPr>
        </p:nvSpPr>
        <p:spPr>
          <a:xfrm>
            <a:off x="457200" y="1600200"/>
            <a:ext cx="8229600" cy="3401568"/>
          </a:xfrm>
          <a:prstGeom prst="rect">
            <a:avLst/>
          </a:prstGeom>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406400" algn="just" rtl="0">
              <a:spcBef>
                <a:spcPts val="400"/>
              </a:spcBef>
              <a:spcAft>
                <a:spcPts val="0"/>
              </a:spcAft>
              <a:buSzPts val="2800"/>
              <a:buFont typeface="Libre Baskerville"/>
              <a:buChar char="●"/>
            </a:pPr>
            <a:r>
              <a:rPr lang="en-US" sz="2600" dirty="0">
                <a:latin typeface="Libre Baskerville"/>
                <a:ea typeface="Libre Baskerville"/>
                <a:cs typeface="Libre Baskerville"/>
                <a:sym typeface="Libre Baskerville"/>
              </a:rPr>
              <a:t>In paper[2] the author predicts the outcome of the matches using Bayesian Classifier</a:t>
            </a:r>
            <a:r>
              <a:rPr lang="en-US" sz="2600" dirty="0" smtClean="0">
                <a:latin typeface="Libre Baskerville"/>
                <a:ea typeface="Libre Baskerville"/>
                <a:cs typeface="Libre Baskerville"/>
                <a:sym typeface="Libre Baskerville"/>
              </a:rPr>
              <a:t>.</a:t>
            </a:r>
          </a:p>
          <a:p>
            <a:pPr marL="50800" lvl="0" indent="0" algn="just" rtl="0">
              <a:spcBef>
                <a:spcPts val="400"/>
              </a:spcBef>
              <a:spcAft>
                <a:spcPts val="0"/>
              </a:spcAft>
              <a:buSzPts val="2800"/>
              <a:buNone/>
            </a:pPr>
            <a:endParaRPr sz="2600" dirty="0">
              <a:latin typeface="Libre Baskerville"/>
              <a:ea typeface="Libre Baskerville"/>
              <a:cs typeface="Libre Baskerville"/>
              <a:sym typeface="Libre Baskerville"/>
            </a:endParaRPr>
          </a:p>
          <a:p>
            <a:pPr marL="457200" lvl="0" indent="-406400" algn="just" rtl="0">
              <a:spcBef>
                <a:spcPts val="0"/>
              </a:spcBef>
              <a:spcAft>
                <a:spcPts val="0"/>
              </a:spcAft>
              <a:buSzPts val="2800"/>
              <a:buFont typeface="Libre Baskerville"/>
              <a:buChar char="●"/>
            </a:pPr>
            <a:r>
              <a:rPr lang="en-US" sz="2600" dirty="0">
                <a:latin typeface="Libre Baskerville"/>
                <a:ea typeface="Libre Baskerville"/>
                <a:cs typeface="Libre Baskerville"/>
                <a:sym typeface="Libre Baskerville"/>
              </a:rPr>
              <a:t>The parameters used were </a:t>
            </a:r>
            <a:r>
              <a:rPr lang="en-US" sz="2600" dirty="0" smtClean="0">
                <a:latin typeface="Libre Baskerville"/>
                <a:ea typeface="Libre Baskerville"/>
                <a:cs typeface="Libre Baskerville"/>
                <a:sym typeface="Libre Baskerville"/>
              </a:rPr>
              <a:t>home </a:t>
            </a:r>
            <a:r>
              <a:rPr lang="en-US" sz="2600" dirty="0">
                <a:latin typeface="Libre Baskerville"/>
                <a:ea typeface="Libre Baskerville"/>
                <a:cs typeface="Libre Baskerville"/>
                <a:sym typeface="Libre Baskerville"/>
              </a:rPr>
              <a:t>advantage</a:t>
            </a:r>
            <a:r>
              <a:rPr lang="en-US" sz="2600" dirty="0" smtClean="0">
                <a:latin typeface="Libre Baskerville"/>
                <a:ea typeface="Libre Baskerville"/>
                <a:cs typeface="Libre Baskerville"/>
                <a:sym typeface="Libre Baskerville"/>
              </a:rPr>
              <a:t>, toss, batting </a:t>
            </a:r>
            <a:r>
              <a:rPr lang="en-US" sz="2600" dirty="0">
                <a:latin typeface="Libre Baskerville"/>
                <a:ea typeface="Libre Baskerville"/>
                <a:cs typeface="Libre Baskerville"/>
                <a:sym typeface="Libre Baskerville"/>
              </a:rPr>
              <a:t>first and day and night</a:t>
            </a:r>
            <a:r>
              <a:rPr lang="en-US" sz="2600" dirty="0" smtClean="0">
                <a:latin typeface="Libre Baskerville"/>
                <a:ea typeface="Libre Baskerville"/>
                <a:cs typeface="Libre Baskerville"/>
                <a:sym typeface="Libre Baskerville"/>
              </a:rPr>
              <a:t>.</a:t>
            </a:r>
          </a:p>
          <a:p>
            <a:pPr marL="50800" lvl="0" indent="0" algn="just" rtl="0">
              <a:spcBef>
                <a:spcPts val="0"/>
              </a:spcBef>
              <a:spcAft>
                <a:spcPts val="0"/>
              </a:spcAft>
              <a:buSzPts val="2800"/>
              <a:buNone/>
            </a:pPr>
            <a:endParaRPr sz="2600" dirty="0">
              <a:latin typeface="Libre Baskerville"/>
              <a:ea typeface="Libre Baskerville"/>
              <a:cs typeface="Libre Baskerville"/>
              <a:sym typeface="Libre Baskerville"/>
            </a:endParaRPr>
          </a:p>
          <a:p>
            <a:pPr marL="457200" lvl="0" indent="-406400" algn="just" rtl="0">
              <a:spcBef>
                <a:spcPts val="0"/>
              </a:spcBef>
              <a:spcAft>
                <a:spcPts val="0"/>
              </a:spcAft>
              <a:buSzPts val="2800"/>
              <a:buFont typeface="Libre Baskerville"/>
              <a:buChar char="●"/>
            </a:pPr>
            <a:r>
              <a:rPr lang="en-US" sz="2600" dirty="0">
                <a:latin typeface="Libre Baskerville"/>
                <a:ea typeface="Libre Baskerville"/>
                <a:cs typeface="Libre Baskerville"/>
                <a:sym typeface="Libre Baskerville"/>
              </a:rPr>
              <a:t>The accuracy of the system was 54%.</a:t>
            </a:r>
            <a:endParaRPr sz="2600" dirty="0">
              <a:latin typeface="Libre Baskerville"/>
              <a:ea typeface="Libre Baskerville"/>
              <a:cs typeface="Libre Baskerville"/>
              <a:sym typeface="Libre Baskerville"/>
            </a:endParaRPr>
          </a:p>
          <a:p>
            <a:pPr marL="0" lvl="0" indent="0" algn="l" rtl="0">
              <a:spcBef>
                <a:spcPts val="360"/>
              </a:spcBef>
              <a:spcAft>
                <a:spcPts val="0"/>
              </a:spcAft>
              <a:buNone/>
            </a:pPr>
            <a:endParaRPr sz="2800" dirty="0"/>
          </a:p>
        </p:txBody>
      </p:sp>
      <p:sp>
        <p:nvSpPr>
          <p:cNvPr id="152" name="Google Shape;152;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53" name="Google Shape;153;p18"/>
          <p:cNvSpPr txBox="1">
            <a:spLocks noGrp="1"/>
          </p:cNvSpPr>
          <p:nvPr>
            <p:ph type="title"/>
          </p:nvPr>
        </p:nvSpPr>
        <p:spPr>
          <a:xfrm>
            <a:off x="457200" y="129775"/>
            <a:ext cx="8343000" cy="860700"/>
          </a:xfrm>
          <a:prstGeom prst="rect">
            <a:avLst/>
          </a:prstGeom>
          <a:noFill/>
          <a:ln>
            <a:noFill/>
          </a:ln>
        </p:spPr>
        <p:txBody>
          <a:bodyPr spcFirstLastPara="1" wrap="square" lIns="91425" tIns="45700" rIns="91425" bIns="45700" anchor="ctr" anchorCtr="0">
            <a:noAutofit/>
          </a:bodyPr>
          <a:lstStyle/>
          <a:p>
            <a:pPr marL="274320" lvl="0" indent="-274320" algn="ctr" rtl="0">
              <a:spcBef>
                <a:spcPts val="0"/>
              </a:spcBef>
              <a:spcAft>
                <a:spcPts val="0"/>
              </a:spcAft>
              <a:buClr>
                <a:schemeClr val="dk1"/>
              </a:buClr>
              <a:buSzPts val="4400"/>
              <a:buFont typeface="Times New Roman"/>
              <a:buNone/>
            </a:pPr>
            <a:r>
              <a:rPr lang="en-US" sz="4000">
                <a:solidFill>
                  <a:schemeClr val="dk1"/>
                </a:solidFill>
                <a:latin typeface="Libre Baskerville"/>
                <a:ea typeface="Libre Baskerville"/>
                <a:cs typeface="Libre Baskerville"/>
                <a:sym typeface="Libre Baskerville"/>
              </a:rPr>
              <a:t>Literature Survey</a:t>
            </a:r>
            <a:endParaRPr sz="4000">
              <a:solidFill>
                <a:schemeClr val="dk1"/>
              </a:solidFill>
              <a:latin typeface="Libre Baskerville"/>
              <a:ea typeface="Libre Baskerville"/>
              <a:cs typeface="Libre Baskerville"/>
              <a:sym typeface="Libre Baskerville"/>
            </a:endParaRPr>
          </a:p>
        </p:txBody>
      </p:sp>
      <p:sp>
        <p:nvSpPr>
          <p:cNvPr id="5" name="Google Shape;135;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6" name="Google Shape;170;p20"/>
          <p:cNvSpPr txBox="1">
            <a:spLocks noGrp="1"/>
          </p:cNvSpPr>
          <p:nvPr>
            <p:ph type="ftr" idx="11"/>
          </p:nvPr>
        </p:nvSpPr>
        <p:spPr>
          <a:xfrm>
            <a:off x="2632650" y="6356363"/>
            <a:ext cx="387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Sports Analysis and Outcome Prediction system</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body" idx="1"/>
          </p:nvPr>
        </p:nvSpPr>
        <p:spPr>
          <a:xfrm>
            <a:off x="457200" y="1149700"/>
            <a:ext cx="8229600" cy="4976700"/>
          </a:xfrm>
          <a:prstGeom prst="rect">
            <a:avLst/>
          </a:prstGeom>
        </p:spPr>
        <p:txBody>
          <a:bodyPr spcFirstLastPara="1" wrap="square" lIns="91425" tIns="45700" rIns="91425" bIns="45700" anchor="t" anchorCtr="0">
            <a:noAutofit/>
          </a:bodyPr>
          <a:lstStyle/>
          <a:p>
            <a:pPr marL="457200" lvl="0" indent="-406400" algn="just" rtl="0">
              <a:spcBef>
                <a:spcPts val="360"/>
              </a:spcBef>
              <a:spcAft>
                <a:spcPts val="0"/>
              </a:spcAft>
              <a:buSzPts val="2800"/>
              <a:buFont typeface="Times New Roman"/>
              <a:buChar char="●"/>
            </a:pPr>
            <a:r>
              <a:rPr lang="en-US" sz="2800" dirty="0">
                <a:latin typeface="Times New Roman"/>
                <a:ea typeface="Times New Roman"/>
                <a:cs typeface="Times New Roman"/>
                <a:sym typeface="Times New Roman"/>
              </a:rPr>
              <a:t>In paper[3], the author predicts the outcome of matches using algorithms such as Naive Bayes</a:t>
            </a:r>
            <a:r>
              <a:rPr lang="en-US" sz="2800" dirty="0" smtClean="0">
                <a:latin typeface="Times New Roman"/>
                <a:ea typeface="Times New Roman"/>
                <a:cs typeface="Times New Roman"/>
                <a:sym typeface="Times New Roman"/>
              </a:rPr>
              <a:t>, K </a:t>
            </a:r>
            <a:r>
              <a:rPr lang="en-US" sz="2800" dirty="0">
                <a:latin typeface="Times New Roman"/>
                <a:ea typeface="Times New Roman"/>
                <a:cs typeface="Times New Roman"/>
                <a:sym typeface="Times New Roman"/>
              </a:rPr>
              <a:t>Nearest </a:t>
            </a:r>
            <a:r>
              <a:rPr lang="en-US" sz="2800" dirty="0" smtClean="0">
                <a:latin typeface="Times New Roman"/>
                <a:ea typeface="Times New Roman"/>
                <a:cs typeface="Times New Roman"/>
                <a:sym typeface="Times New Roman"/>
              </a:rPr>
              <a:t>Neighbours, </a:t>
            </a:r>
            <a:r>
              <a:rPr lang="en-US" sz="2800" dirty="0">
                <a:latin typeface="Times New Roman"/>
                <a:ea typeface="Times New Roman"/>
                <a:cs typeface="Times New Roman"/>
                <a:sym typeface="Times New Roman"/>
              </a:rPr>
              <a:t>ANN and Random Forest.</a:t>
            </a:r>
            <a:endParaRPr sz="2800" dirty="0">
              <a:latin typeface="Times New Roman"/>
              <a:ea typeface="Times New Roman"/>
              <a:cs typeface="Times New Roman"/>
              <a:sym typeface="Times New Roman"/>
            </a:endParaRPr>
          </a:p>
          <a:p>
            <a:pPr marL="457200" lvl="0" indent="-406400" algn="just"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The features selected were current form of team</a:t>
            </a:r>
            <a:r>
              <a:rPr lang="en-US" sz="2800" dirty="0" smtClean="0">
                <a:latin typeface="Times New Roman"/>
                <a:ea typeface="Times New Roman"/>
                <a:cs typeface="Times New Roman"/>
                <a:sym typeface="Times New Roman"/>
              </a:rPr>
              <a:t>, previous </a:t>
            </a:r>
            <a:r>
              <a:rPr lang="en-US" sz="2800" dirty="0">
                <a:latin typeface="Times New Roman"/>
                <a:ea typeface="Times New Roman"/>
                <a:cs typeface="Times New Roman"/>
                <a:sym typeface="Times New Roman"/>
              </a:rPr>
              <a:t>results between the team</a:t>
            </a:r>
            <a:r>
              <a:rPr lang="en-US" sz="2800" dirty="0" smtClean="0">
                <a:latin typeface="Times New Roman"/>
                <a:ea typeface="Times New Roman"/>
                <a:cs typeface="Times New Roman"/>
                <a:sym typeface="Times New Roman"/>
              </a:rPr>
              <a:t>, no </a:t>
            </a:r>
            <a:r>
              <a:rPr lang="en-US" sz="2800" dirty="0">
                <a:latin typeface="Times New Roman"/>
                <a:ea typeface="Times New Roman"/>
                <a:cs typeface="Times New Roman"/>
                <a:sym typeface="Times New Roman"/>
              </a:rPr>
              <a:t>of injured players and average goals scored.</a:t>
            </a:r>
            <a:endParaRPr sz="2800" dirty="0">
              <a:latin typeface="Times New Roman"/>
              <a:ea typeface="Times New Roman"/>
              <a:cs typeface="Times New Roman"/>
              <a:sym typeface="Times New Roman"/>
            </a:endParaRPr>
          </a:p>
          <a:p>
            <a:pPr marL="457200" lvl="0" indent="-406400" algn="just"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The software system was implemented in the Java programming language with use of </a:t>
            </a:r>
            <a:r>
              <a:rPr lang="en-US" sz="2800" dirty="0" err="1">
                <a:latin typeface="Times New Roman"/>
                <a:ea typeface="Times New Roman"/>
                <a:cs typeface="Times New Roman"/>
                <a:sym typeface="Times New Roman"/>
              </a:rPr>
              <a:t>Weka</a:t>
            </a:r>
            <a:r>
              <a:rPr lang="en-US" sz="2800" dirty="0">
                <a:latin typeface="Times New Roman"/>
                <a:ea typeface="Times New Roman"/>
                <a:cs typeface="Times New Roman"/>
                <a:sym typeface="Times New Roman"/>
              </a:rPr>
              <a:t> API.</a:t>
            </a:r>
            <a:endParaRPr sz="2800" dirty="0">
              <a:latin typeface="Times New Roman"/>
              <a:ea typeface="Times New Roman"/>
              <a:cs typeface="Times New Roman"/>
              <a:sym typeface="Times New Roman"/>
            </a:endParaRPr>
          </a:p>
          <a:p>
            <a:pPr marL="457200" lvl="0" indent="-406400" algn="just" rtl="0">
              <a:spcBef>
                <a:spcPts val="0"/>
              </a:spcBef>
              <a:spcAft>
                <a:spcPts val="0"/>
              </a:spcAft>
              <a:buSzPts val="2800"/>
              <a:buFont typeface="Times New Roman"/>
              <a:buChar char="●"/>
            </a:pPr>
            <a:r>
              <a:rPr lang="en-US" sz="2800" dirty="0">
                <a:latin typeface="Times New Roman"/>
                <a:ea typeface="Times New Roman"/>
                <a:cs typeface="Times New Roman"/>
                <a:sym typeface="Times New Roman"/>
              </a:rPr>
              <a:t>The best accuracy was given by ANN with a accuracy of 68%.</a:t>
            </a:r>
            <a:endParaRPr sz="2800" dirty="0">
              <a:latin typeface="Times New Roman"/>
              <a:ea typeface="Times New Roman"/>
              <a:cs typeface="Times New Roman"/>
              <a:sym typeface="Times New Roman"/>
            </a:endParaRPr>
          </a:p>
        </p:txBody>
      </p:sp>
      <p:sp>
        <p:nvSpPr>
          <p:cNvPr id="160" name="Google Shape;160;p1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61" name="Google Shape;161;p19"/>
          <p:cNvSpPr txBox="1">
            <a:spLocks noGrp="1"/>
          </p:cNvSpPr>
          <p:nvPr>
            <p:ph type="title"/>
          </p:nvPr>
        </p:nvSpPr>
        <p:spPr>
          <a:xfrm>
            <a:off x="457200" y="129775"/>
            <a:ext cx="8343000" cy="860700"/>
          </a:xfrm>
          <a:prstGeom prst="rect">
            <a:avLst/>
          </a:prstGeom>
          <a:noFill/>
          <a:ln>
            <a:noFill/>
          </a:ln>
        </p:spPr>
        <p:txBody>
          <a:bodyPr spcFirstLastPara="1" wrap="square" lIns="91425" tIns="45700" rIns="91425" bIns="45700" anchor="ctr" anchorCtr="0">
            <a:noAutofit/>
          </a:bodyPr>
          <a:lstStyle/>
          <a:p>
            <a:pPr marL="274320" lvl="0" indent="-274320" algn="ctr" rtl="0">
              <a:spcBef>
                <a:spcPts val="0"/>
              </a:spcBef>
              <a:spcAft>
                <a:spcPts val="0"/>
              </a:spcAft>
              <a:buClr>
                <a:schemeClr val="dk1"/>
              </a:buClr>
              <a:buSzPts val="4400"/>
              <a:buFont typeface="Times New Roman"/>
              <a:buNone/>
            </a:pPr>
            <a:r>
              <a:rPr lang="en-US" sz="4000">
                <a:solidFill>
                  <a:schemeClr val="dk1"/>
                </a:solidFill>
                <a:latin typeface="Libre Baskerville"/>
                <a:ea typeface="Libre Baskerville"/>
                <a:cs typeface="Libre Baskerville"/>
                <a:sym typeface="Libre Baskerville"/>
              </a:rPr>
              <a:t>Literature Survey</a:t>
            </a:r>
            <a:endParaRPr sz="4000">
              <a:solidFill>
                <a:schemeClr val="dk1"/>
              </a:solidFill>
              <a:latin typeface="Libre Baskerville"/>
              <a:ea typeface="Libre Baskerville"/>
              <a:cs typeface="Libre Baskerville"/>
              <a:sym typeface="Libre Baskerville"/>
            </a:endParaRPr>
          </a:p>
        </p:txBody>
      </p:sp>
      <p:sp>
        <p:nvSpPr>
          <p:cNvPr id="5" name="Google Shape;135;p16"/>
          <p:cNvSpPr txBox="1">
            <a:spLocks noGrp="1"/>
          </p:cNvSpPr>
          <p:nvPr>
            <p:ph type="dt" idx="10"/>
          </p:nvPr>
        </p:nvSpPr>
        <p:spPr>
          <a:xfrm>
            <a:off x="457200" y="6365494"/>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7" name="Google Shape;170;p20"/>
          <p:cNvSpPr txBox="1">
            <a:spLocks noGrp="1"/>
          </p:cNvSpPr>
          <p:nvPr>
            <p:ph type="ftr" idx="11"/>
          </p:nvPr>
        </p:nvSpPr>
        <p:spPr>
          <a:xfrm>
            <a:off x="2632650" y="6356363"/>
            <a:ext cx="387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Sports Analysis and Outcome Prediction system</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457200" y="374950"/>
            <a:ext cx="83943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Problem Statement</a:t>
            </a:r>
            <a:endParaRPr sz="4000"/>
          </a:p>
        </p:txBody>
      </p:sp>
      <p:sp>
        <p:nvSpPr>
          <p:cNvPr id="167" name="Google Shape;167;p20"/>
          <p:cNvSpPr txBox="1">
            <a:spLocks noGrp="1"/>
          </p:cNvSpPr>
          <p:nvPr>
            <p:ph type="body" idx="1"/>
          </p:nvPr>
        </p:nvSpPr>
        <p:spPr>
          <a:xfrm>
            <a:off x="374850" y="1510350"/>
            <a:ext cx="8394300" cy="4343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n-US" sz="2200">
                <a:latin typeface="Libre Baskerville"/>
                <a:ea typeface="Libre Baskerville"/>
                <a:cs typeface="Libre Baskerville"/>
                <a:sym typeface="Libre Baskerville"/>
              </a:rPr>
              <a:t>Current prediction systems are not</a:t>
            </a:r>
            <a:r>
              <a:rPr lang="en-US" sz="2200">
                <a:solidFill>
                  <a:srgbClr val="000000"/>
                </a:solidFill>
                <a:latin typeface="Libre Baskerville"/>
                <a:ea typeface="Libre Baskerville"/>
                <a:cs typeface="Libre Baskerville"/>
                <a:sym typeface="Libre Baskerville"/>
              </a:rPr>
              <a:t> generalised and do not consider relevant parameters. Thus, we intend to provide a platform for Cricket and Football wherein a tentative result will be predicted considering statistical parameters. The odds will be calculated using two machine learning algorithms for the same. Tournament standings, fixtures, news, trending videos will be also made available to the user.</a:t>
            </a:r>
            <a:endParaRPr sz="2200">
              <a:solidFill>
                <a:srgbClr val="000000"/>
              </a:solidFill>
            </a:endParaRPr>
          </a:p>
        </p:txBody>
      </p:sp>
      <p:sp>
        <p:nvSpPr>
          <p:cNvPr id="168" name="Google Shape;16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169" name="Google Shape;169;p20"/>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70" name="Google Shape;170;p20"/>
          <p:cNvSpPr txBox="1">
            <a:spLocks noGrp="1"/>
          </p:cNvSpPr>
          <p:nvPr>
            <p:ph type="ftr" idx="11"/>
          </p:nvPr>
        </p:nvSpPr>
        <p:spPr>
          <a:xfrm>
            <a:off x="2632650" y="6356363"/>
            <a:ext cx="3878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Sports Analysis and Outcome Prediction system</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488475" y="63775"/>
            <a:ext cx="8229600" cy="826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Work Flow of the system</a:t>
            </a:r>
            <a:endParaRPr/>
          </a:p>
        </p:txBody>
      </p:sp>
      <p:sp>
        <p:nvSpPr>
          <p:cNvPr id="176" name="Google Shape;17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30/4/2019</a:t>
            </a:r>
            <a:endParaRPr dirty="0"/>
          </a:p>
        </p:txBody>
      </p:sp>
      <p:sp>
        <p:nvSpPr>
          <p:cNvPr id="177" name="Google Shape;177;p21"/>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78" name="Google Shape;178;p21"/>
          <p:cNvSpPr txBox="1">
            <a:spLocks noGrp="1"/>
          </p:cNvSpPr>
          <p:nvPr>
            <p:ph type="ftr" idx="11"/>
          </p:nvPr>
        </p:nvSpPr>
        <p:spPr>
          <a:xfrm>
            <a:off x="2863600" y="6417100"/>
            <a:ext cx="42003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Sports analysis and Outcome prediction  system</a:t>
            </a:r>
            <a:endParaRPr/>
          </a:p>
          <a:p>
            <a:pPr marL="0" lvl="0" indent="0" algn="ctr" rtl="0">
              <a:spcBef>
                <a:spcPts val="0"/>
              </a:spcBef>
              <a:spcAft>
                <a:spcPts val="0"/>
              </a:spcAft>
              <a:buNone/>
            </a:pPr>
            <a:r>
              <a:rPr lang="en-US"/>
              <a:t> </a:t>
            </a:r>
            <a:endParaRPr/>
          </a:p>
        </p:txBody>
      </p:sp>
      <p:sp>
        <p:nvSpPr>
          <p:cNvPr id="179" name="Google Shape;179;p21"/>
          <p:cNvSpPr txBox="1"/>
          <p:nvPr/>
        </p:nvSpPr>
        <p:spPr>
          <a:xfrm>
            <a:off x="3198623" y="1130320"/>
            <a:ext cx="2286000" cy="1026600"/>
          </a:xfrm>
          <a:prstGeom prst="rect">
            <a:avLst/>
          </a:prstGeom>
          <a:solidFill>
            <a:srgbClr val="F79646"/>
          </a:solidFill>
          <a:ln w="27975" cap="flat" cmpd="sng">
            <a:solidFill>
              <a:srgbClr val="B56C31"/>
            </a:solidFill>
            <a:prstDash val="solid"/>
            <a:round/>
            <a:headEnd type="none" w="sm" len="sm"/>
            <a:tailEnd type="none" w="sm" len="sm"/>
          </a:ln>
        </p:spPr>
        <p:txBody>
          <a:bodyPr spcFirstLastPara="1" wrap="square" lIns="0" tIns="3175" rIns="0" bIns="0" anchor="t" anchorCtr="0">
            <a:noAutofit/>
          </a:bodyPr>
          <a:lstStyle/>
          <a:p>
            <a:pPr marL="189230" marR="0" lvl="0" indent="0" algn="l" rtl="0">
              <a:lnSpc>
                <a:spcPct val="100000"/>
              </a:lnSpc>
              <a:spcBef>
                <a:spcPts val="0"/>
              </a:spcBef>
              <a:spcAft>
                <a:spcPts val="0"/>
              </a:spcAft>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r>
              <a:rPr lang="en-US" sz="2000" b="1">
                <a:solidFill>
                  <a:srgbClr val="FFFFFF"/>
                </a:solidFill>
              </a:rPr>
              <a:t> </a:t>
            </a:r>
            <a:r>
              <a:rPr lang="en-US" sz="2000" b="1" i="0" u="none" strike="noStrike" cap="none"/>
              <a:t>Sport Dashboard</a:t>
            </a:r>
            <a:endParaRPr sz="2000" b="1" i="0" u="none" strike="noStrike" cap="none"/>
          </a:p>
          <a:p>
            <a:pPr marL="189230" marR="0" lvl="0" indent="0" algn="l" rtl="0">
              <a:lnSpc>
                <a:spcPct val="100000"/>
              </a:lnSpc>
              <a:spcBef>
                <a:spcPts val="5"/>
              </a:spcBef>
              <a:spcAft>
                <a:spcPts val="0"/>
              </a:spcAft>
              <a:buNone/>
            </a:pPr>
            <a:endParaRPr sz="1950" b="0" i="0" u="none" strike="noStrike" cap="none">
              <a:solidFill>
                <a:srgbClr val="000000"/>
              </a:solidFill>
              <a:latin typeface="Arial"/>
              <a:ea typeface="Arial"/>
              <a:cs typeface="Arial"/>
              <a:sym typeface="Arial"/>
            </a:endParaRPr>
          </a:p>
        </p:txBody>
      </p:sp>
      <p:sp>
        <p:nvSpPr>
          <p:cNvPr id="180" name="Google Shape;180;p21"/>
          <p:cNvSpPr/>
          <p:nvPr/>
        </p:nvSpPr>
        <p:spPr>
          <a:xfrm>
            <a:off x="5898625" y="3644550"/>
            <a:ext cx="2376000" cy="1072800"/>
          </a:xfrm>
          <a:prstGeom prst="rect">
            <a:avLst/>
          </a:prstGeom>
          <a:solidFill>
            <a:srgbClr val="8E7CC3"/>
          </a:solidFill>
          <a:ln>
            <a:noFill/>
          </a:ln>
        </p:spPr>
        <p:txBody>
          <a:bodyPr spcFirstLastPara="1" wrap="square" lIns="0" tIns="0" rIns="0" bIns="0" anchor="t" anchorCtr="0">
            <a:noAutofit/>
          </a:bodyPr>
          <a:lstStyle/>
          <a:p>
            <a:pPr marL="0" marR="220345" lvl="0" indent="0" algn="just" rtl="0">
              <a:lnSpc>
                <a:spcPct val="100000"/>
              </a:lnSpc>
              <a:spcBef>
                <a:spcPts val="0"/>
              </a:spcBef>
              <a:spcAft>
                <a:spcPts val="0"/>
              </a:spcAft>
              <a:buNone/>
            </a:pPr>
            <a:r>
              <a:rPr lang="en-US" sz="1800">
                <a:solidFill>
                  <a:srgbClr val="FFFFFF"/>
                </a:solidFill>
              </a:rPr>
              <a:t>         </a:t>
            </a:r>
            <a:endParaRPr sz="1000">
              <a:solidFill>
                <a:srgbClr val="FFFFFF"/>
              </a:solidFill>
            </a:endParaRPr>
          </a:p>
          <a:p>
            <a:pPr marL="457200" marR="220345" lvl="0" indent="0" algn="just" rtl="0">
              <a:lnSpc>
                <a:spcPct val="100000"/>
              </a:lnSpc>
              <a:spcBef>
                <a:spcPts val="0"/>
              </a:spcBef>
              <a:spcAft>
                <a:spcPts val="0"/>
              </a:spcAft>
              <a:buNone/>
            </a:pPr>
            <a:r>
              <a:rPr lang="en-US" sz="1800" b="1">
                <a:solidFill>
                  <a:srgbClr val="FFFFFF"/>
                </a:solidFill>
              </a:rPr>
              <a:t>   </a:t>
            </a:r>
            <a:r>
              <a:rPr lang="en-US" sz="1800" b="1"/>
              <a:t> </a:t>
            </a:r>
            <a:r>
              <a:rPr lang="en-US" sz="2000" b="1"/>
              <a:t>Outcome </a:t>
            </a:r>
            <a:endParaRPr sz="2000" b="1"/>
          </a:p>
          <a:p>
            <a:pPr marL="0" marR="220345" lvl="0" indent="0" algn="just" rtl="0">
              <a:lnSpc>
                <a:spcPct val="100000"/>
              </a:lnSpc>
              <a:spcBef>
                <a:spcPts val="0"/>
              </a:spcBef>
              <a:spcAft>
                <a:spcPts val="0"/>
              </a:spcAft>
              <a:buNone/>
            </a:pPr>
            <a:r>
              <a:rPr lang="en-US" sz="2000" b="1"/>
              <a:t>         Prediction</a:t>
            </a:r>
            <a:endParaRPr sz="2000" b="1" i="0" u="none" strike="noStrike" cap="none"/>
          </a:p>
        </p:txBody>
      </p:sp>
      <p:sp>
        <p:nvSpPr>
          <p:cNvPr id="181" name="Google Shape;181;p21"/>
          <p:cNvSpPr txBox="1"/>
          <p:nvPr/>
        </p:nvSpPr>
        <p:spPr>
          <a:xfrm>
            <a:off x="6413500" y="5226050"/>
            <a:ext cx="1395000" cy="621600"/>
          </a:xfrm>
          <a:prstGeom prst="rect">
            <a:avLst/>
          </a:prstGeom>
          <a:noFill/>
          <a:ln>
            <a:noFill/>
          </a:ln>
        </p:spPr>
        <p:txBody>
          <a:bodyPr spcFirstLastPara="1" wrap="square" lIns="0" tIns="29825" rIns="0" bIns="0" anchor="t" anchorCtr="0">
            <a:noAutofit/>
          </a:bodyPr>
          <a:lstStyle/>
          <a:p>
            <a:pPr marL="180340" marR="5080" lvl="0" indent="-168275" algn="l" rtl="0">
              <a:lnSpc>
                <a:spcPct val="118461"/>
              </a:lnSpc>
              <a:spcBef>
                <a:spcPts val="0"/>
              </a:spcBef>
              <a:spcAft>
                <a:spcPts val="0"/>
              </a:spcAft>
              <a:buNone/>
            </a:pPr>
            <a:r>
              <a:rPr lang="en-US" sz="1950" b="0" i="0" u="none" strike="noStrike" cap="none">
                <a:solidFill>
                  <a:srgbClr val="FFFFFF"/>
                </a:solidFill>
                <a:latin typeface="Arial"/>
                <a:ea typeface="Arial"/>
                <a:cs typeface="Arial"/>
                <a:sym typeface="Arial"/>
              </a:rPr>
              <a:t>Tournament  Statistics</a:t>
            </a:r>
            <a:endParaRPr sz="1950" b="0" i="0" u="none" strike="noStrike" cap="none">
              <a:solidFill>
                <a:srgbClr val="000000"/>
              </a:solidFill>
              <a:latin typeface="Arial"/>
              <a:ea typeface="Arial"/>
              <a:cs typeface="Arial"/>
              <a:sym typeface="Arial"/>
            </a:endParaRPr>
          </a:p>
        </p:txBody>
      </p:sp>
      <p:sp>
        <p:nvSpPr>
          <p:cNvPr id="182" name="Google Shape;182;p21"/>
          <p:cNvSpPr/>
          <p:nvPr/>
        </p:nvSpPr>
        <p:spPr>
          <a:xfrm>
            <a:off x="5922995" y="1139182"/>
            <a:ext cx="2376000" cy="1026600"/>
          </a:xfrm>
          <a:prstGeom prst="rect">
            <a:avLst/>
          </a:prstGeom>
          <a:solidFill>
            <a:srgbClr val="8E7CC3"/>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t>Select Match</a:t>
            </a:r>
            <a:endParaRPr sz="2000" b="1"/>
          </a:p>
        </p:txBody>
      </p:sp>
      <p:cxnSp>
        <p:nvCxnSpPr>
          <p:cNvPr id="183" name="Google Shape;183;p21"/>
          <p:cNvCxnSpPr>
            <a:stCxn id="179" idx="3"/>
            <a:endCxn id="182" idx="1"/>
          </p:cNvCxnSpPr>
          <p:nvPr/>
        </p:nvCxnSpPr>
        <p:spPr>
          <a:xfrm>
            <a:off x="5484623" y="1643620"/>
            <a:ext cx="438300" cy="9000"/>
          </a:xfrm>
          <a:prstGeom prst="straightConnector1">
            <a:avLst/>
          </a:prstGeom>
          <a:noFill/>
          <a:ln w="9525" cap="flat" cmpd="sng">
            <a:solidFill>
              <a:srgbClr val="396599"/>
            </a:solidFill>
            <a:prstDash val="solid"/>
            <a:round/>
            <a:headEnd type="none" w="sm" len="sm"/>
            <a:tailEnd type="stealth" w="med" len="med"/>
          </a:ln>
        </p:spPr>
      </p:cxnSp>
      <p:sp>
        <p:nvSpPr>
          <p:cNvPr id="184" name="Google Shape;184;p21"/>
          <p:cNvSpPr/>
          <p:nvPr/>
        </p:nvSpPr>
        <p:spPr>
          <a:xfrm>
            <a:off x="806188" y="1110233"/>
            <a:ext cx="2057400" cy="1066800"/>
          </a:xfrm>
          <a:prstGeom prst="rect">
            <a:avLst/>
          </a:prstGeom>
          <a:solidFill>
            <a:srgbClr val="4F81BD"/>
          </a:solidFill>
          <a:ln w="127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t>Select Sport</a:t>
            </a:r>
            <a:endParaRPr b="1"/>
          </a:p>
        </p:txBody>
      </p:sp>
      <p:sp>
        <p:nvSpPr>
          <p:cNvPr id="185" name="Google Shape;185;p21"/>
          <p:cNvSpPr/>
          <p:nvPr/>
        </p:nvSpPr>
        <p:spPr>
          <a:xfrm>
            <a:off x="5910846" y="2368750"/>
            <a:ext cx="2376000" cy="1072800"/>
          </a:xfrm>
          <a:prstGeom prst="rect">
            <a:avLst/>
          </a:prstGeom>
          <a:solidFill>
            <a:srgbClr val="8E7CC3"/>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216534" marR="220345" lvl="0" indent="-1269" algn="ctr" rtl="0">
              <a:lnSpc>
                <a:spcPct val="118461"/>
              </a:lnSpc>
              <a:spcBef>
                <a:spcPts val="850"/>
              </a:spcBef>
              <a:spcAft>
                <a:spcPts val="0"/>
              </a:spcAft>
              <a:buClr>
                <a:schemeClr val="dk1"/>
              </a:buClr>
              <a:buFont typeface="Arial"/>
              <a:buNone/>
            </a:pPr>
            <a:r>
              <a:rPr lang="en-US" sz="1950" b="1"/>
              <a:t>Enter required values</a:t>
            </a:r>
            <a:endParaRPr b="1"/>
          </a:p>
        </p:txBody>
      </p:sp>
      <p:sp>
        <p:nvSpPr>
          <p:cNvPr id="186" name="Google Shape;186;p21"/>
          <p:cNvSpPr/>
          <p:nvPr/>
        </p:nvSpPr>
        <p:spPr>
          <a:xfrm>
            <a:off x="4083075" y="4958525"/>
            <a:ext cx="2133600" cy="826200"/>
          </a:xfrm>
          <a:prstGeom prst="rect">
            <a:avLst/>
          </a:prstGeom>
          <a:solidFill>
            <a:srgbClr val="8E7CC3"/>
          </a:solidFill>
          <a:ln>
            <a:noFill/>
          </a:ln>
        </p:spPr>
        <p:txBody>
          <a:bodyPr spcFirstLastPara="1" wrap="square" lIns="0" tIns="0" rIns="0" bIns="0" anchor="t" anchorCtr="0">
            <a:noAutofit/>
          </a:bodyPr>
          <a:lstStyle/>
          <a:p>
            <a:pPr marL="0" marR="220345" lvl="0" indent="0" algn="l" rtl="0">
              <a:lnSpc>
                <a:spcPct val="100000"/>
              </a:lnSpc>
              <a:spcBef>
                <a:spcPts val="0"/>
              </a:spcBef>
              <a:spcAft>
                <a:spcPts val="0"/>
              </a:spcAft>
              <a:buNone/>
            </a:pPr>
            <a:endParaRPr sz="2000" b="1">
              <a:solidFill>
                <a:srgbClr val="FFFFFF"/>
              </a:solidFill>
            </a:endParaRPr>
          </a:p>
          <a:p>
            <a:pPr marL="0" marR="220345" lvl="0" indent="0" algn="ctr" rtl="0">
              <a:lnSpc>
                <a:spcPct val="100000"/>
              </a:lnSpc>
              <a:spcBef>
                <a:spcPts val="0"/>
              </a:spcBef>
              <a:spcAft>
                <a:spcPts val="0"/>
              </a:spcAft>
              <a:buNone/>
            </a:pPr>
            <a:r>
              <a:rPr lang="en-US" sz="2000" b="1">
                <a:solidFill>
                  <a:srgbClr val="FFFFFF"/>
                </a:solidFill>
              </a:rPr>
              <a:t>  </a:t>
            </a:r>
            <a:r>
              <a:rPr lang="en-US" sz="2000" b="1"/>
              <a:t>By Algo. 01</a:t>
            </a:r>
            <a:endParaRPr sz="2000" b="1"/>
          </a:p>
          <a:p>
            <a:pPr marL="0" marR="220345" lvl="0" indent="0" algn="l" rtl="0">
              <a:lnSpc>
                <a:spcPct val="100000"/>
              </a:lnSpc>
              <a:spcBef>
                <a:spcPts val="0"/>
              </a:spcBef>
              <a:spcAft>
                <a:spcPts val="0"/>
              </a:spcAft>
              <a:buNone/>
            </a:pPr>
            <a:endParaRPr sz="1950" b="0" i="0" u="none" strike="noStrike" cap="none">
              <a:solidFill>
                <a:srgbClr val="FFFFFF"/>
              </a:solidFill>
              <a:latin typeface="Arial"/>
              <a:ea typeface="Arial"/>
              <a:cs typeface="Arial"/>
              <a:sym typeface="Arial"/>
            </a:endParaRPr>
          </a:p>
        </p:txBody>
      </p:sp>
      <p:sp>
        <p:nvSpPr>
          <p:cNvPr id="187" name="Google Shape;187;p21"/>
          <p:cNvSpPr/>
          <p:nvPr/>
        </p:nvSpPr>
        <p:spPr>
          <a:xfrm>
            <a:off x="6896100" y="4958538"/>
            <a:ext cx="2057400" cy="826200"/>
          </a:xfrm>
          <a:prstGeom prst="rect">
            <a:avLst/>
          </a:prstGeom>
          <a:solidFill>
            <a:srgbClr val="8E7CC3"/>
          </a:solidFill>
          <a:ln>
            <a:noFill/>
          </a:ln>
        </p:spPr>
        <p:txBody>
          <a:bodyPr spcFirstLastPara="1" wrap="square" lIns="0" tIns="0" rIns="0" bIns="0" anchor="t" anchorCtr="0">
            <a:noAutofit/>
          </a:bodyPr>
          <a:lstStyle/>
          <a:p>
            <a:pPr marL="0" marR="220345" lvl="0" indent="0" algn="ctr" rtl="0">
              <a:spcBef>
                <a:spcPts val="0"/>
              </a:spcBef>
              <a:spcAft>
                <a:spcPts val="0"/>
              </a:spcAft>
              <a:buNone/>
            </a:pPr>
            <a:endParaRPr sz="2000" b="1">
              <a:solidFill>
                <a:srgbClr val="FFFFFF"/>
              </a:solidFill>
            </a:endParaRPr>
          </a:p>
          <a:p>
            <a:pPr marL="0" marR="220345" lvl="0" indent="0" algn="l" rtl="0">
              <a:spcBef>
                <a:spcPts val="0"/>
              </a:spcBef>
              <a:spcAft>
                <a:spcPts val="0"/>
              </a:spcAft>
              <a:buClr>
                <a:schemeClr val="dk1"/>
              </a:buClr>
              <a:buFont typeface="Arial"/>
              <a:buNone/>
            </a:pPr>
            <a:r>
              <a:rPr lang="en-US" sz="2000" b="1">
                <a:solidFill>
                  <a:srgbClr val="FFFFFF"/>
                </a:solidFill>
              </a:rPr>
              <a:t>     </a:t>
            </a:r>
            <a:r>
              <a:rPr lang="en-US" sz="2000" b="1"/>
              <a:t>By Algo. 02</a:t>
            </a:r>
            <a:endParaRPr sz="2000" b="1"/>
          </a:p>
        </p:txBody>
      </p:sp>
      <p:cxnSp>
        <p:nvCxnSpPr>
          <p:cNvPr id="188" name="Google Shape;188;p21"/>
          <p:cNvCxnSpPr>
            <a:stCxn id="182" idx="2"/>
            <a:endCxn id="185" idx="0"/>
          </p:cNvCxnSpPr>
          <p:nvPr/>
        </p:nvCxnSpPr>
        <p:spPr>
          <a:xfrm flipH="1">
            <a:off x="7098995" y="2165782"/>
            <a:ext cx="12000" cy="203100"/>
          </a:xfrm>
          <a:prstGeom prst="straightConnector1">
            <a:avLst/>
          </a:prstGeom>
          <a:noFill/>
          <a:ln w="9525" cap="flat" cmpd="sng">
            <a:solidFill>
              <a:srgbClr val="396599"/>
            </a:solidFill>
            <a:prstDash val="solid"/>
            <a:round/>
            <a:headEnd type="none" w="sm" len="sm"/>
            <a:tailEnd type="stealth" w="med" len="med"/>
          </a:ln>
        </p:spPr>
      </p:cxnSp>
      <p:cxnSp>
        <p:nvCxnSpPr>
          <p:cNvPr id="189" name="Google Shape;189;p21"/>
          <p:cNvCxnSpPr>
            <a:stCxn id="184" idx="3"/>
            <a:endCxn id="179" idx="1"/>
          </p:cNvCxnSpPr>
          <p:nvPr/>
        </p:nvCxnSpPr>
        <p:spPr>
          <a:xfrm>
            <a:off x="2863588" y="1643633"/>
            <a:ext cx="335100" cy="0"/>
          </a:xfrm>
          <a:prstGeom prst="straightConnector1">
            <a:avLst/>
          </a:prstGeom>
          <a:noFill/>
          <a:ln w="9525" cap="flat" cmpd="sng">
            <a:solidFill>
              <a:srgbClr val="396599"/>
            </a:solidFill>
            <a:prstDash val="solid"/>
            <a:round/>
            <a:headEnd type="none" w="sm" len="sm"/>
            <a:tailEnd type="stealth" w="med" len="med"/>
          </a:ln>
        </p:spPr>
      </p:cxnSp>
      <p:cxnSp>
        <p:nvCxnSpPr>
          <p:cNvPr id="190" name="Google Shape;190;p21"/>
          <p:cNvCxnSpPr>
            <a:endCxn id="180" idx="0"/>
          </p:cNvCxnSpPr>
          <p:nvPr/>
        </p:nvCxnSpPr>
        <p:spPr>
          <a:xfrm flipH="1">
            <a:off x="7086625" y="3405750"/>
            <a:ext cx="6000" cy="238800"/>
          </a:xfrm>
          <a:prstGeom prst="straightConnector1">
            <a:avLst/>
          </a:prstGeom>
          <a:noFill/>
          <a:ln w="9525" cap="flat" cmpd="sng">
            <a:solidFill>
              <a:srgbClr val="396599"/>
            </a:solidFill>
            <a:prstDash val="solid"/>
            <a:round/>
            <a:headEnd type="none" w="sm" len="sm"/>
            <a:tailEnd type="stealth" w="med" len="med"/>
          </a:ln>
        </p:spPr>
      </p:cxnSp>
      <p:cxnSp>
        <p:nvCxnSpPr>
          <p:cNvPr id="191" name="Google Shape;191;p21"/>
          <p:cNvCxnSpPr>
            <a:stCxn id="180" idx="1"/>
            <a:endCxn id="186" idx="0"/>
          </p:cNvCxnSpPr>
          <p:nvPr/>
        </p:nvCxnSpPr>
        <p:spPr>
          <a:xfrm flipH="1">
            <a:off x="5149825" y="4180950"/>
            <a:ext cx="748800" cy="777600"/>
          </a:xfrm>
          <a:prstGeom prst="bentConnector2">
            <a:avLst/>
          </a:prstGeom>
          <a:noFill/>
          <a:ln w="9525" cap="flat" cmpd="sng">
            <a:solidFill>
              <a:schemeClr val="dk2"/>
            </a:solidFill>
            <a:prstDash val="solid"/>
            <a:round/>
            <a:headEnd type="none" w="med" len="med"/>
            <a:tailEnd type="none" w="med" len="med"/>
          </a:ln>
        </p:spPr>
      </p:cxnSp>
      <p:cxnSp>
        <p:nvCxnSpPr>
          <p:cNvPr id="192" name="Google Shape;192;p21"/>
          <p:cNvCxnSpPr>
            <a:stCxn id="180" idx="3"/>
          </p:cNvCxnSpPr>
          <p:nvPr/>
        </p:nvCxnSpPr>
        <p:spPr>
          <a:xfrm>
            <a:off x="8274625" y="4180950"/>
            <a:ext cx="414000" cy="791100"/>
          </a:xfrm>
          <a:prstGeom prst="bentConnector2">
            <a:avLst/>
          </a:prstGeom>
          <a:noFill/>
          <a:ln w="9525" cap="flat" cmpd="sng">
            <a:solidFill>
              <a:schemeClr val="dk2"/>
            </a:solidFill>
            <a:prstDash val="solid"/>
            <a:round/>
            <a:headEnd type="none" w="med" len="med"/>
            <a:tailEnd type="none" w="med" len="med"/>
          </a:ln>
        </p:spPr>
      </p:cxnSp>
      <p:sp>
        <p:nvSpPr>
          <p:cNvPr id="193" name="Google Shape;193;p21"/>
          <p:cNvSpPr/>
          <p:nvPr/>
        </p:nvSpPr>
        <p:spPr>
          <a:xfrm>
            <a:off x="804600" y="4705625"/>
            <a:ext cx="2888400" cy="826200"/>
          </a:xfrm>
          <a:prstGeom prst="rect">
            <a:avLst/>
          </a:prstGeom>
          <a:solidFill>
            <a:srgbClr val="8E7CC3"/>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t>Compare Prediction and Actual Result</a:t>
            </a:r>
            <a:endParaRPr b="1"/>
          </a:p>
        </p:txBody>
      </p:sp>
      <p:cxnSp>
        <p:nvCxnSpPr>
          <p:cNvPr id="194" name="Google Shape;194;p21"/>
          <p:cNvCxnSpPr>
            <a:stCxn id="186" idx="2"/>
          </p:cNvCxnSpPr>
          <p:nvPr/>
        </p:nvCxnSpPr>
        <p:spPr>
          <a:xfrm>
            <a:off x="5149875" y="5784725"/>
            <a:ext cx="7500" cy="3372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1"/>
          <p:cNvCxnSpPr>
            <a:stCxn id="187" idx="2"/>
          </p:cNvCxnSpPr>
          <p:nvPr/>
        </p:nvCxnSpPr>
        <p:spPr>
          <a:xfrm>
            <a:off x="7924800" y="5784738"/>
            <a:ext cx="7200" cy="3786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1"/>
          <p:cNvCxnSpPr/>
          <p:nvPr/>
        </p:nvCxnSpPr>
        <p:spPr>
          <a:xfrm rot="10800000">
            <a:off x="2240950" y="6126675"/>
            <a:ext cx="5707800" cy="114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21"/>
          <p:cNvSpPr/>
          <p:nvPr/>
        </p:nvSpPr>
        <p:spPr>
          <a:xfrm>
            <a:off x="743700" y="2558586"/>
            <a:ext cx="1847100" cy="621600"/>
          </a:xfrm>
          <a:prstGeom prst="rect">
            <a:avLst/>
          </a:prstGeom>
          <a:solidFill>
            <a:srgbClr val="980000"/>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t>News</a:t>
            </a:r>
            <a:endParaRPr b="1"/>
          </a:p>
        </p:txBody>
      </p:sp>
      <p:sp>
        <p:nvSpPr>
          <p:cNvPr id="198" name="Google Shape;198;p21"/>
          <p:cNvSpPr/>
          <p:nvPr/>
        </p:nvSpPr>
        <p:spPr>
          <a:xfrm>
            <a:off x="2107600" y="3589950"/>
            <a:ext cx="1847100" cy="621600"/>
          </a:xfrm>
          <a:prstGeom prst="rect">
            <a:avLst/>
          </a:prstGeom>
          <a:solidFill>
            <a:srgbClr val="9FC5E8"/>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t>Videos</a:t>
            </a:r>
            <a:endParaRPr sz="2000" b="1"/>
          </a:p>
        </p:txBody>
      </p:sp>
      <p:sp>
        <p:nvSpPr>
          <p:cNvPr id="199" name="Google Shape;199;p21"/>
          <p:cNvSpPr/>
          <p:nvPr/>
        </p:nvSpPr>
        <p:spPr>
          <a:xfrm>
            <a:off x="3543625" y="2637150"/>
            <a:ext cx="1943100" cy="667800"/>
          </a:xfrm>
          <a:prstGeom prst="rect">
            <a:avLst/>
          </a:prstGeom>
          <a:solidFill>
            <a:srgbClr val="EA9999"/>
          </a:solidFill>
          <a:ln w="12700" cap="flat" cmpd="sng">
            <a:solidFill>
              <a:srgbClr val="5D48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t>Rankings</a:t>
            </a:r>
            <a:endParaRPr sz="2000" b="1"/>
          </a:p>
        </p:txBody>
      </p:sp>
      <p:cxnSp>
        <p:nvCxnSpPr>
          <p:cNvPr id="200" name="Google Shape;200;p21"/>
          <p:cNvCxnSpPr/>
          <p:nvPr/>
        </p:nvCxnSpPr>
        <p:spPr>
          <a:xfrm rot="10800000">
            <a:off x="2246100" y="5547675"/>
            <a:ext cx="5400" cy="590400"/>
          </a:xfrm>
          <a:prstGeom prst="straightConnector1">
            <a:avLst/>
          </a:prstGeom>
          <a:noFill/>
          <a:ln w="9525" cap="flat" cmpd="sng">
            <a:solidFill>
              <a:schemeClr val="dk2"/>
            </a:solidFill>
            <a:prstDash val="solid"/>
            <a:round/>
            <a:headEnd type="none" w="med" len="med"/>
            <a:tailEnd type="triangle" w="med" len="med"/>
          </a:ln>
        </p:spPr>
      </p:cxnSp>
      <p:cxnSp>
        <p:nvCxnSpPr>
          <p:cNvPr id="201" name="Google Shape;201;p21"/>
          <p:cNvCxnSpPr>
            <a:endCxn id="199" idx="0"/>
          </p:cNvCxnSpPr>
          <p:nvPr/>
        </p:nvCxnSpPr>
        <p:spPr>
          <a:xfrm flipH="1">
            <a:off x="4515175" y="2137350"/>
            <a:ext cx="5100" cy="499800"/>
          </a:xfrm>
          <a:prstGeom prst="straightConnector1">
            <a:avLst/>
          </a:prstGeom>
          <a:noFill/>
          <a:ln w="9525" cap="flat" cmpd="sng">
            <a:solidFill>
              <a:schemeClr val="dk2"/>
            </a:solidFill>
            <a:prstDash val="solid"/>
            <a:round/>
            <a:headEnd type="none" w="med" len="med"/>
            <a:tailEnd type="triangle" w="med" len="med"/>
          </a:ln>
        </p:spPr>
      </p:cxnSp>
      <p:cxnSp>
        <p:nvCxnSpPr>
          <p:cNvPr id="202" name="Google Shape;202;p21"/>
          <p:cNvCxnSpPr>
            <a:endCxn id="197" idx="3"/>
          </p:cNvCxnSpPr>
          <p:nvPr/>
        </p:nvCxnSpPr>
        <p:spPr>
          <a:xfrm flipH="1">
            <a:off x="2590800" y="2163786"/>
            <a:ext cx="618900" cy="705600"/>
          </a:xfrm>
          <a:prstGeom prst="straightConnector1">
            <a:avLst/>
          </a:prstGeom>
          <a:noFill/>
          <a:ln w="9525" cap="flat" cmpd="sng">
            <a:solidFill>
              <a:schemeClr val="dk2"/>
            </a:solidFill>
            <a:prstDash val="solid"/>
            <a:round/>
            <a:headEnd type="none" w="med" len="med"/>
            <a:tailEnd type="triangle" w="med" len="med"/>
          </a:ln>
        </p:spPr>
      </p:cxnSp>
      <p:cxnSp>
        <p:nvCxnSpPr>
          <p:cNvPr id="203" name="Google Shape;203;p21"/>
          <p:cNvCxnSpPr/>
          <p:nvPr/>
        </p:nvCxnSpPr>
        <p:spPr>
          <a:xfrm flipH="1">
            <a:off x="3198575" y="2143125"/>
            <a:ext cx="270600" cy="1475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1323</Words>
  <Application>Microsoft Office PowerPoint</Application>
  <PresentationFormat>On-screen Show (4:3)</PresentationFormat>
  <Paragraphs>246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Noto Sans Symbols</vt:lpstr>
      <vt:lpstr>Times New Roman</vt:lpstr>
      <vt:lpstr>Calibri</vt:lpstr>
      <vt:lpstr>Source Sans Pro</vt:lpstr>
      <vt:lpstr>Libre Baskerville</vt:lpstr>
      <vt:lpstr>Office Theme</vt:lpstr>
      <vt:lpstr>St. Francis Institute of Technology Department of Computer Engineering </vt:lpstr>
      <vt:lpstr>Content</vt:lpstr>
      <vt:lpstr>Introduction</vt:lpstr>
      <vt:lpstr>Introduction</vt:lpstr>
      <vt:lpstr>Literature Survey</vt:lpstr>
      <vt:lpstr>Literature Survey</vt:lpstr>
      <vt:lpstr>Literature Survey</vt:lpstr>
      <vt:lpstr>Problem Statement</vt:lpstr>
      <vt:lpstr>Work Flow of the system</vt:lpstr>
      <vt:lpstr>Algorithms Used: 1) Random Forest</vt:lpstr>
      <vt:lpstr>Random Forest Implementation</vt:lpstr>
      <vt:lpstr>2)  K Nearest Neighbours(KNN)</vt:lpstr>
      <vt:lpstr>KNN Implementation</vt:lpstr>
      <vt:lpstr>Accuracy of the Algorithms (Dataset) </vt:lpstr>
      <vt:lpstr>Experimental Setup</vt:lpstr>
      <vt:lpstr>PowerPoint Presentation</vt:lpstr>
      <vt:lpstr>Derived parameters for Football</vt:lpstr>
      <vt:lpstr>PowerPoint Presentation</vt:lpstr>
      <vt:lpstr>PowerPoint Presentation</vt:lpstr>
      <vt:lpstr>PowerPoint Presentation</vt:lpstr>
      <vt:lpstr>Calculation of D.P. in Cricket</vt:lpstr>
      <vt:lpstr>Validation with Test cases</vt:lpstr>
      <vt:lpstr>PowerPoint Presentation</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Francis Institute of Technology Department of Computer Engineering Prakalp 2019 Scrutiny</dc:title>
  <cp:lastModifiedBy>Saheel</cp:lastModifiedBy>
  <cp:revision>37</cp:revision>
  <dcterms:modified xsi:type="dcterms:W3CDTF">2019-04-30T07:10:43Z</dcterms:modified>
</cp:coreProperties>
</file>